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EB Garamon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hz3+9t3CqP12x3UcGG7MC575we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3B94C3-C049-4871-BA68-6C76501DE784}">
  <a:tblStyle styleId="{B53B94C3-C049-4871-BA68-6C76501DE7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EBGaramond-bold.fntdata"/><Relationship Id="rId14" Type="http://schemas.openxmlformats.org/officeDocument/2006/relationships/slide" Target="slides/slide8.xml"/><Relationship Id="rId36" Type="http://schemas.openxmlformats.org/officeDocument/2006/relationships/font" Target="fonts/EBGaramond-regular.fntdata"/><Relationship Id="rId17" Type="http://schemas.openxmlformats.org/officeDocument/2006/relationships/slide" Target="slides/slide11.xml"/><Relationship Id="rId39" Type="http://schemas.openxmlformats.org/officeDocument/2006/relationships/font" Target="fonts/EBGaramond-boldItalic.fntdata"/><Relationship Id="rId16" Type="http://schemas.openxmlformats.org/officeDocument/2006/relationships/slide" Target="slides/slide10.xml"/><Relationship Id="rId38" Type="http://schemas.openxmlformats.org/officeDocument/2006/relationships/font" Target="fonts/EBGaramon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b7961883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ab7961883f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3b63469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3b63469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d78e964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d78e964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d78e964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d78e964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3b634692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3b63469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3b634692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3b634692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3b63469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3b63469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3b63469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3b63469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3b75dec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3b75dec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3b634692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3b634692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3b63469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3b63469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3b634692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3b634692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0713c4f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c0713c4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0713c4f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c0713c4f0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0713c4f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c0713c4f0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3eded9e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b3eded9e2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youtub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gab7961883f_2_3"/>
          <p:cNvPicPr preferRelativeResize="0"/>
          <p:nvPr/>
        </p:nvPicPr>
        <p:blipFill rotWithShape="1">
          <a:blip r:embed="rId3">
            <a:alphaModFix/>
          </a:blip>
          <a:srcRect b="0" l="0" r="0" t="0"/>
          <a:stretch/>
        </p:blipFill>
        <p:spPr>
          <a:xfrm>
            <a:off x="152400" y="152400"/>
            <a:ext cx="1297800" cy="1297800"/>
          </a:xfrm>
          <a:prstGeom prst="rect">
            <a:avLst/>
          </a:prstGeom>
          <a:noFill/>
          <a:ln>
            <a:noFill/>
          </a:ln>
        </p:spPr>
      </p:pic>
      <p:sp>
        <p:nvSpPr>
          <p:cNvPr id="55" name="Google Shape;55;gab7961883f_2_3"/>
          <p:cNvSpPr txBox="1"/>
          <p:nvPr/>
        </p:nvSpPr>
        <p:spPr>
          <a:xfrm>
            <a:off x="2274400" y="479925"/>
            <a:ext cx="6051300" cy="26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BHILAI INSTITUTE OF TECHNOLOGY , DURG (C.G.), 491001</a:t>
            </a:r>
            <a:endParaRPr b="1" i="0" sz="1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DEPARTMENT OF MECHANICAL ENGINEERING</a:t>
            </a:r>
            <a:endParaRPr b="0" i="0" sz="1400" u="none" cap="none" strike="noStrike">
              <a:solidFill>
                <a:srgbClr val="000000"/>
              </a:solidFill>
              <a:latin typeface="Times New Roman"/>
              <a:ea typeface="Times New Roman"/>
              <a:cs typeface="Times New Roman"/>
              <a:sym typeface="Times New Roman"/>
            </a:endParaRPr>
          </a:p>
        </p:txBody>
      </p:sp>
      <p:sp>
        <p:nvSpPr>
          <p:cNvPr id="56" name="Google Shape;56;gab7961883f_2_3"/>
          <p:cNvSpPr txBox="1"/>
          <p:nvPr/>
        </p:nvSpPr>
        <p:spPr>
          <a:xfrm>
            <a:off x="3724600" y="1554525"/>
            <a:ext cx="2545800" cy="10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Times New Roman"/>
                <a:ea typeface="Times New Roman"/>
                <a:cs typeface="Times New Roman"/>
                <a:sym typeface="Times New Roman"/>
              </a:rPr>
              <a:t>SESSION: 2020 - 2021</a:t>
            </a:r>
            <a:endParaRPr b="1" i="0" sz="1200" u="none" cap="none" strike="noStrike">
              <a:solidFill>
                <a:srgbClr val="000000"/>
              </a:solidFill>
              <a:latin typeface="Times New Roman"/>
              <a:ea typeface="Times New Roman"/>
              <a:cs typeface="Times New Roman"/>
              <a:sym typeface="Times New Roman"/>
            </a:endParaRPr>
          </a:p>
        </p:txBody>
      </p:sp>
      <p:sp>
        <p:nvSpPr>
          <p:cNvPr id="57" name="Google Shape;57;gab7961883f_2_3"/>
          <p:cNvSpPr txBox="1"/>
          <p:nvPr/>
        </p:nvSpPr>
        <p:spPr>
          <a:xfrm>
            <a:off x="907675" y="2284850"/>
            <a:ext cx="74181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rgbClr val="1155CC"/>
                </a:solidFill>
                <a:latin typeface="Times New Roman"/>
                <a:ea typeface="Times New Roman"/>
                <a:cs typeface="Times New Roman"/>
                <a:sym typeface="Times New Roman"/>
              </a:rPr>
              <a:t>              </a:t>
            </a:r>
            <a:r>
              <a:rPr b="1" lang="en-GB" sz="2100">
                <a:solidFill>
                  <a:srgbClr val="1155CC"/>
                </a:solidFill>
                <a:latin typeface="Times New Roman"/>
                <a:ea typeface="Times New Roman"/>
                <a:cs typeface="Times New Roman"/>
                <a:sym typeface="Times New Roman"/>
              </a:rPr>
              <a:t>MAJOR</a:t>
            </a:r>
            <a:r>
              <a:rPr b="1" i="0" lang="en-GB" sz="2100" u="none" cap="none" strike="noStrike">
                <a:solidFill>
                  <a:srgbClr val="1155CC"/>
                </a:solidFill>
                <a:latin typeface="Times New Roman"/>
                <a:ea typeface="Times New Roman"/>
                <a:cs typeface="Times New Roman"/>
                <a:sym typeface="Times New Roman"/>
              </a:rPr>
              <a:t> PROJECT PRESENTATION</a:t>
            </a:r>
            <a:endParaRPr b="1" i="0" sz="2100" u="none" cap="none" strike="noStrike">
              <a:solidFill>
                <a:srgbClr val="1155CC"/>
              </a:solidFill>
              <a:latin typeface="Times New Roman"/>
              <a:ea typeface="Times New Roman"/>
              <a:cs typeface="Times New Roman"/>
              <a:sym typeface="Times New Roman"/>
            </a:endParaRPr>
          </a:p>
        </p:txBody>
      </p:sp>
      <p:sp>
        <p:nvSpPr>
          <p:cNvPr id="58" name="Google Shape;58;gab7961883f_2_3"/>
          <p:cNvSpPr txBox="1"/>
          <p:nvPr/>
        </p:nvSpPr>
        <p:spPr>
          <a:xfrm>
            <a:off x="2889950" y="2858750"/>
            <a:ext cx="4381800" cy="3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       PROJECT GUIDE : Mr. JITENDRA CHAUHAN</a:t>
            </a:r>
            <a:endParaRPr b="0" i="0" sz="1400" u="none" cap="none" strike="noStrike">
              <a:solidFill>
                <a:srgbClr val="000000"/>
              </a:solidFill>
              <a:latin typeface="Times New Roman"/>
              <a:ea typeface="Times New Roman"/>
              <a:cs typeface="Times New Roman"/>
              <a:sym typeface="Times New Roman"/>
            </a:endParaRPr>
          </a:p>
        </p:txBody>
      </p:sp>
      <p:sp>
        <p:nvSpPr>
          <p:cNvPr id="59" name="Google Shape;59;gab7961883f_2_3"/>
          <p:cNvSpPr txBox="1"/>
          <p:nvPr/>
        </p:nvSpPr>
        <p:spPr>
          <a:xfrm>
            <a:off x="3828925" y="3682875"/>
            <a:ext cx="2869200" cy="12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BY - AARUSH INGOLE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         ADITYA BISEN</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         SHASHANK SHUKLA</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Times New Roman"/>
                <a:ea typeface="Times New Roman"/>
                <a:cs typeface="Times New Roman"/>
                <a:sym typeface="Times New Roman"/>
              </a:rPr>
              <a:t>         SUMIT SARKAR</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gd3b6346927_0_24"/>
          <p:cNvPicPr preferRelativeResize="0"/>
          <p:nvPr/>
        </p:nvPicPr>
        <p:blipFill rotWithShape="1">
          <a:blip r:embed="rId3">
            <a:alphaModFix/>
          </a:blip>
          <a:srcRect b="4675" l="18839" r="21294" t="16472"/>
          <a:stretch/>
        </p:blipFill>
        <p:spPr>
          <a:xfrm>
            <a:off x="-916335" y="-38500"/>
            <a:ext cx="6995011" cy="5181999"/>
          </a:xfrm>
          <a:prstGeom prst="rect">
            <a:avLst/>
          </a:prstGeom>
          <a:noFill/>
          <a:ln>
            <a:noFill/>
          </a:ln>
        </p:spPr>
      </p:pic>
      <p:pic>
        <p:nvPicPr>
          <p:cNvPr id="113" name="Google Shape;113;gd3b6346927_0_24"/>
          <p:cNvPicPr preferRelativeResize="0"/>
          <p:nvPr/>
        </p:nvPicPr>
        <p:blipFill rotWithShape="1">
          <a:blip r:embed="rId4">
            <a:alphaModFix/>
          </a:blip>
          <a:srcRect b="9404" l="25090" r="27080" t="17863"/>
          <a:stretch/>
        </p:blipFill>
        <p:spPr>
          <a:xfrm>
            <a:off x="4049350" y="1"/>
            <a:ext cx="6303101" cy="5391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17" name="Shape 117"/>
        <p:cNvGrpSpPr/>
        <p:nvPr/>
      </p:nvGrpSpPr>
      <p:grpSpPr>
        <a:xfrm>
          <a:off x="0" y="0"/>
          <a:ext cx="0" cy="0"/>
          <a:chOff x="0" y="0"/>
          <a:chExt cx="0" cy="0"/>
        </a:xfrm>
      </p:grpSpPr>
      <p:sp>
        <p:nvSpPr>
          <p:cNvPr id="118" name="Google Shape;11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BLADES WORKING - </a:t>
            </a:r>
            <a:r>
              <a:rPr lang="en-GB">
                <a:latin typeface="EB Garamond"/>
                <a:ea typeface="EB Garamond"/>
                <a:cs typeface="EB Garamond"/>
                <a:sym typeface="EB Garamond"/>
              </a:rPr>
              <a:t>I</a:t>
            </a:r>
            <a:endParaRPr sz="3100">
              <a:latin typeface="EB Garamond"/>
              <a:ea typeface="EB Garamond"/>
              <a:cs typeface="EB Garamond"/>
              <a:sym typeface="EB Garamond"/>
            </a:endParaRPr>
          </a:p>
        </p:txBody>
      </p:sp>
      <p:sp>
        <p:nvSpPr>
          <p:cNvPr id="119" name="Google Shape;119;p4"/>
          <p:cNvSpPr txBox="1"/>
          <p:nvPr>
            <p:ph idx="1" type="body"/>
          </p:nvPr>
        </p:nvSpPr>
        <p:spPr>
          <a:xfrm>
            <a:off x="311700" y="1447800"/>
            <a:ext cx="8520600" cy="3416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33333"/>
              </a:buClr>
              <a:buSzPts val="1700"/>
              <a:buFont typeface="Times New Roman"/>
              <a:buChar char="●"/>
            </a:pPr>
            <a:r>
              <a:rPr lang="en-GB" sz="1700">
                <a:solidFill>
                  <a:srgbClr val="333333"/>
                </a:solidFill>
                <a:latin typeface="Times New Roman"/>
                <a:ea typeface="Times New Roman"/>
                <a:cs typeface="Times New Roman"/>
                <a:sym typeface="Times New Roman"/>
              </a:rPr>
              <a:t>There are three blades which are made up of </a:t>
            </a:r>
            <a:r>
              <a:rPr lang="en-GB" sz="1700">
                <a:solidFill>
                  <a:srgbClr val="333333"/>
                </a:solidFill>
                <a:latin typeface="Times New Roman"/>
                <a:ea typeface="Times New Roman"/>
                <a:cs typeface="Times New Roman"/>
                <a:sym typeface="Times New Roman"/>
              </a:rPr>
              <a:t>carbon fiber reinforced plastics</a:t>
            </a:r>
            <a:r>
              <a:rPr lang="en-GB" sz="1700">
                <a:solidFill>
                  <a:srgbClr val="333333"/>
                </a:solidFill>
                <a:latin typeface="Times New Roman"/>
                <a:ea typeface="Times New Roman"/>
                <a:cs typeface="Times New Roman"/>
                <a:sym typeface="Times New Roman"/>
              </a:rPr>
              <a:t> which are of total 10 m in length.</a:t>
            </a:r>
            <a:endParaRPr sz="1700">
              <a:solidFill>
                <a:srgbClr val="333333"/>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333333"/>
              </a:buClr>
              <a:buSzPts val="1700"/>
              <a:buFont typeface="Times New Roman"/>
              <a:buChar char="●"/>
            </a:pPr>
            <a:r>
              <a:rPr lang="en-GB" sz="1700">
                <a:solidFill>
                  <a:srgbClr val="333333"/>
                </a:solidFill>
                <a:latin typeface="Times New Roman"/>
                <a:ea typeface="Times New Roman"/>
                <a:cs typeface="Times New Roman"/>
                <a:sym typeface="Times New Roman"/>
              </a:rPr>
              <a:t>The blade is divided into two parts : First one is the straight part and its length is 7m.</a:t>
            </a:r>
            <a:endParaRPr sz="1700">
              <a:solidFill>
                <a:srgbClr val="333333"/>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333333"/>
              </a:buClr>
              <a:buSzPts val="1700"/>
              <a:buFont typeface="Times New Roman"/>
              <a:buChar char="●"/>
            </a:pPr>
            <a:r>
              <a:rPr lang="en-GB" sz="1700">
                <a:solidFill>
                  <a:srgbClr val="333333"/>
                </a:solidFill>
                <a:latin typeface="Times New Roman"/>
                <a:ea typeface="Times New Roman"/>
                <a:cs typeface="Times New Roman"/>
                <a:sym typeface="Times New Roman"/>
              </a:rPr>
              <a:t>The second portion of the blade is the bent one which is 3 m in length</a:t>
            </a:r>
            <a:r>
              <a:rPr lang="en-GB" sz="1700">
                <a:solidFill>
                  <a:srgbClr val="333333"/>
                </a:solidFill>
                <a:latin typeface="Times New Roman"/>
                <a:ea typeface="Times New Roman"/>
                <a:cs typeface="Times New Roman"/>
                <a:sym typeface="Times New Roman"/>
              </a:rPr>
              <a:t> and makes an angle greater than 45°(&gt;45°) with the straight part (7 m).</a:t>
            </a:r>
            <a:endParaRPr sz="1700">
              <a:solidFill>
                <a:srgbClr val="333333"/>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333333"/>
              </a:buClr>
              <a:buSzPts val="1700"/>
              <a:buFont typeface="Times New Roman"/>
              <a:buChar char="●"/>
            </a:pPr>
            <a:r>
              <a:rPr lang="en-GB" sz="1700">
                <a:solidFill>
                  <a:srgbClr val="333333"/>
                </a:solidFill>
                <a:latin typeface="Times New Roman"/>
                <a:ea typeface="Times New Roman"/>
                <a:cs typeface="Times New Roman"/>
                <a:sym typeface="Times New Roman"/>
              </a:rPr>
              <a:t>The hollow part inside the blade is used to create a path to allow the fluid to flow back and forth.When the whole rotor starts to move in clockwise direction it creates torque due to the greater weight on one side of the blade.</a:t>
            </a:r>
            <a:endParaRPr sz="1700">
              <a:solidFill>
                <a:srgbClr val="333333"/>
              </a:solidFill>
              <a:latin typeface="Times New Roman"/>
              <a:ea typeface="Times New Roman"/>
              <a:cs typeface="Times New Roman"/>
              <a:sym typeface="Times New Roman"/>
            </a:endParaRPr>
          </a:p>
          <a:p>
            <a:pPr indent="0" lvl="0" marL="0" rtl="0" algn="l">
              <a:lnSpc>
                <a:spcPct val="115000"/>
              </a:lnSpc>
              <a:spcBef>
                <a:spcPts val="800"/>
              </a:spcBef>
              <a:spcAft>
                <a:spcPts val="160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123" name="Shape 123"/>
        <p:cNvGrpSpPr/>
        <p:nvPr/>
      </p:nvGrpSpPr>
      <p:grpSpPr>
        <a:xfrm>
          <a:off x="0" y="0"/>
          <a:ext cx="0" cy="0"/>
          <a:chOff x="0" y="0"/>
          <a:chExt cx="0" cy="0"/>
        </a:xfrm>
      </p:grpSpPr>
      <p:pic>
        <p:nvPicPr>
          <p:cNvPr id="124" name="Google Shape;124;gcd78e9648d_0_0"/>
          <p:cNvPicPr preferRelativeResize="0"/>
          <p:nvPr/>
        </p:nvPicPr>
        <p:blipFill rotWithShape="1">
          <a:blip r:embed="rId3">
            <a:alphaModFix/>
          </a:blip>
          <a:srcRect b="0" l="0" r="0" t="3372"/>
          <a:stretch/>
        </p:blipFill>
        <p:spPr>
          <a:xfrm>
            <a:off x="0" y="0"/>
            <a:ext cx="4574250" cy="2484150"/>
          </a:xfrm>
          <a:prstGeom prst="rect">
            <a:avLst/>
          </a:prstGeom>
          <a:noFill/>
          <a:ln>
            <a:noFill/>
          </a:ln>
        </p:spPr>
      </p:pic>
      <p:pic>
        <p:nvPicPr>
          <p:cNvPr id="125" name="Google Shape;125;gcd78e9648d_0_0"/>
          <p:cNvPicPr preferRelativeResize="0"/>
          <p:nvPr/>
        </p:nvPicPr>
        <p:blipFill rotWithShape="1">
          <a:blip r:embed="rId4">
            <a:alphaModFix/>
          </a:blip>
          <a:srcRect b="0" l="0" r="0" t="2638"/>
          <a:stretch/>
        </p:blipFill>
        <p:spPr>
          <a:xfrm>
            <a:off x="4574250" y="-10725"/>
            <a:ext cx="4574250" cy="2505194"/>
          </a:xfrm>
          <a:prstGeom prst="rect">
            <a:avLst/>
          </a:prstGeom>
          <a:noFill/>
          <a:ln>
            <a:noFill/>
          </a:ln>
        </p:spPr>
      </p:pic>
      <p:pic>
        <p:nvPicPr>
          <p:cNvPr id="126" name="Google Shape;126;gcd78e9648d_0_0"/>
          <p:cNvPicPr preferRelativeResize="0"/>
          <p:nvPr/>
        </p:nvPicPr>
        <p:blipFill rotWithShape="1">
          <a:blip r:embed="rId5">
            <a:alphaModFix/>
          </a:blip>
          <a:srcRect b="0" l="0" r="0" t="3297"/>
          <a:stretch/>
        </p:blipFill>
        <p:spPr>
          <a:xfrm>
            <a:off x="2161962" y="2484150"/>
            <a:ext cx="4888763" cy="265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30" name="Shape 130"/>
        <p:cNvGrpSpPr/>
        <p:nvPr/>
      </p:nvGrpSpPr>
      <p:grpSpPr>
        <a:xfrm>
          <a:off x="0" y="0"/>
          <a:ext cx="0" cy="0"/>
          <a:chOff x="0" y="0"/>
          <a:chExt cx="0" cy="0"/>
        </a:xfrm>
      </p:grpSpPr>
      <p:sp>
        <p:nvSpPr>
          <p:cNvPr id="131" name="Google Shape;13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BLADES WORKING - </a:t>
            </a:r>
            <a:r>
              <a:rPr lang="en-GB">
                <a:latin typeface="EB Garamond"/>
                <a:ea typeface="EB Garamond"/>
                <a:cs typeface="EB Garamond"/>
                <a:sym typeface="EB Garamond"/>
              </a:rPr>
              <a:t>II</a:t>
            </a:r>
            <a:endParaRPr>
              <a:latin typeface="EB Garamond"/>
              <a:ea typeface="EB Garamond"/>
              <a:cs typeface="EB Garamond"/>
              <a:sym typeface="EB Garamond"/>
            </a:endParaRPr>
          </a:p>
        </p:txBody>
      </p:sp>
      <p:sp>
        <p:nvSpPr>
          <p:cNvPr id="132" name="Google Shape;132;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GB">
                <a:solidFill>
                  <a:srgbClr val="333333"/>
                </a:solidFill>
                <a:latin typeface="Times New Roman"/>
                <a:ea typeface="Times New Roman"/>
                <a:cs typeface="Times New Roman"/>
                <a:sym typeface="Times New Roman"/>
              </a:rPr>
              <a:t>The fluid inside the blades also starts moving .The fluid inside the blade which was initially at the end of the blade starts moving in inward direction opposing the centrifugal force due to the bent in the blades.</a:t>
            </a:r>
            <a:endParaRPr>
              <a:solidFill>
                <a:srgbClr val="33333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SzPts val="2400"/>
              <a:buChar char="●"/>
            </a:pPr>
            <a:r>
              <a:rPr lang="en-GB">
                <a:solidFill>
                  <a:srgbClr val="333333"/>
                </a:solidFill>
                <a:latin typeface="Times New Roman"/>
                <a:ea typeface="Times New Roman"/>
                <a:cs typeface="Times New Roman"/>
                <a:sym typeface="Times New Roman"/>
              </a:rPr>
              <a:t>This process continues and provides a constant  angular velocity to the rotor which is connected to the gearbox.Inside the planetary gearbox the gears rotate which increases the velocity of the generator shaft.</a:t>
            </a:r>
            <a:endParaRPr>
              <a:solidFill>
                <a:srgbClr val="333333"/>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SzPts val="2400"/>
              <a:buChar char="●"/>
            </a:pPr>
            <a:r>
              <a:rPr lang="en-GB">
                <a:solidFill>
                  <a:srgbClr val="333333"/>
                </a:solidFill>
                <a:latin typeface="Times New Roman"/>
                <a:ea typeface="Times New Roman"/>
                <a:cs typeface="Times New Roman"/>
                <a:sym typeface="Times New Roman"/>
              </a:rPr>
              <a:t>Thus the generator shaft will rotate in a high speed which will help the generator to produce electricity.</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136" name="Shape 136"/>
        <p:cNvGrpSpPr/>
        <p:nvPr/>
      </p:nvGrpSpPr>
      <p:grpSpPr>
        <a:xfrm>
          <a:off x="0" y="0"/>
          <a:ext cx="0" cy="0"/>
          <a:chOff x="0" y="0"/>
          <a:chExt cx="0" cy="0"/>
        </a:xfrm>
      </p:grpSpPr>
      <p:pic>
        <p:nvPicPr>
          <p:cNvPr id="137" name="Google Shape;137;gcd78e9648d_0_12"/>
          <p:cNvPicPr preferRelativeResize="0"/>
          <p:nvPr/>
        </p:nvPicPr>
        <p:blipFill>
          <a:blip r:embed="rId3">
            <a:alphaModFix/>
          </a:blip>
          <a:stretch>
            <a:fillRect/>
          </a:stretch>
        </p:blipFill>
        <p:spPr>
          <a:xfrm>
            <a:off x="0" y="0"/>
            <a:ext cx="4572000" cy="2571750"/>
          </a:xfrm>
          <a:prstGeom prst="rect">
            <a:avLst/>
          </a:prstGeom>
          <a:noFill/>
          <a:ln>
            <a:noFill/>
          </a:ln>
        </p:spPr>
      </p:pic>
      <p:pic>
        <p:nvPicPr>
          <p:cNvPr id="138" name="Google Shape;138;gcd78e9648d_0_12"/>
          <p:cNvPicPr preferRelativeResize="0"/>
          <p:nvPr/>
        </p:nvPicPr>
        <p:blipFill>
          <a:blip r:embed="rId4">
            <a:alphaModFix/>
          </a:blip>
          <a:stretch>
            <a:fillRect/>
          </a:stretch>
        </p:blipFill>
        <p:spPr>
          <a:xfrm>
            <a:off x="4572000" y="2571750"/>
            <a:ext cx="4572000"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42" name="Shape 142"/>
        <p:cNvGrpSpPr/>
        <p:nvPr/>
      </p:nvGrpSpPr>
      <p:grpSpPr>
        <a:xfrm>
          <a:off x="0" y="0"/>
          <a:ext cx="0" cy="0"/>
          <a:chOff x="0" y="0"/>
          <a:chExt cx="0" cy="0"/>
        </a:xfrm>
      </p:grpSpPr>
      <p:sp>
        <p:nvSpPr>
          <p:cNvPr id="143" name="Google Shape;143;gd3b6346927_0_32"/>
          <p:cNvSpPr txBox="1"/>
          <p:nvPr/>
        </p:nvSpPr>
        <p:spPr>
          <a:xfrm>
            <a:off x="355375" y="420825"/>
            <a:ext cx="519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800"/>
              <a:buFont typeface="Arial"/>
              <a:buNone/>
            </a:pPr>
            <a:r>
              <a:rPr lang="en-GB" sz="2800">
                <a:solidFill>
                  <a:schemeClr val="dk1"/>
                </a:solidFill>
              </a:rPr>
              <a:t>BLADES WORKING - </a:t>
            </a:r>
            <a:r>
              <a:rPr lang="en-GB" sz="2800">
                <a:solidFill>
                  <a:schemeClr val="dk1"/>
                </a:solidFill>
                <a:latin typeface="EB Garamond"/>
                <a:ea typeface="EB Garamond"/>
                <a:cs typeface="EB Garamond"/>
                <a:sym typeface="EB Garamond"/>
              </a:rPr>
              <a:t>III</a:t>
            </a:r>
            <a:endParaRPr sz="28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44" name="Google Shape;144;gd3b6346927_0_32"/>
          <p:cNvSpPr txBox="1"/>
          <p:nvPr/>
        </p:nvSpPr>
        <p:spPr>
          <a:xfrm>
            <a:off x="579925" y="1125250"/>
            <a:ext cx="6639600" cy="329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 imaginary cross section of each region from root to tip of the blade is            called airfoil.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The airflow through an airfoil is distributed unevenly and produces forces on the airfoil surface. The lift force is obtained when there is a pressure difference of the air between upper surface region and the lower surface region of an airfoil, and it is perpendicular to the relative wind flow. Drag force is the parallel to flow direction, and it is also created form unequal pressure on the airfoil surfaces facing forward and away from the oncoming flow. Both lift and drag forces result the thrust and torque to the system and their ratio defines one of the key characteristics of an airfoil. The lift force is a beneficial force which needs to be increased, and the drag force needs to be as much as smaller in order to get high lift to drag ratio.</a:t>
            </a:r>
            <a:endParaRPr/>
          </a:p>
          <a:p>
            <a:pPr indent="0" lvl="0" marL="457200" rtl="0" algn="l">
              <a:spcBef>
                <a:spcPts val="0"/>
              </a:spcBef>
              <a:spcAft>
                <a:spcPts val="0"/>
              </a:spcAft>
              <a:buNone/>
            </a:pPr>
            <a:r>
              <a:rPr lang="en-GB"/>
              <a:t> </a:t>
            </a:r>
            <a:endParaRPr/>
          </a:p>
        </p:txBody>
      </p:sp>
      <p:pic>
        <p:nvPicPr>
          <p:cNvPr id="145" name="Google Shape;145;gd3b6346927_0_32"/>
          <p:cNvPicPr preferRelativeResize="0"/>
          <p:nvPr/>
        </p:nvPicPr>
        <p:blipFill rotWithShape="1">
          <a:blip r:embed="rId3">
            <a:alphaModFix/>
          </a:blip>
          <a:srcRect b="36831" l="39709" r="43329" t="18911"/>
          <a:stretch/>
        </p:blipFill>
        <p:spPr>
          <a:xfrm>
            <a:off x="7219525" y="1403700"/>
            <a:ext cx="1655251" cy="242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49" name="Shape 149"/>
        <p:cNvGrpSpPr/>
        <p:nvPr/>
      </p:nvGrpSpPr>
      <p:grpSpPr>
        <a:xfrm>
          <a:off x="0" y="0"/>
          <a:ext cx="0" cy="0"/>
          <a:chOff x="0" y="0"/>
          <a:chExt cx="0" cy="0"/>
        </a:xfrm>
      </p:grpSpPr>
      <p:sp>
        <p:nvSpPr>
          <p:cNvPr id="150" name="Google Shape;150;gd3b6346927_2_3"/>
          <p:cNvSpPr txBox="1"/>
          <p:nvPr>
            <p:ph idx="1" type="body"/>
          </p:nvPr>
        </p:nvSpPr>
        <p:spPr>
          <a:xfrm>
            <a:off x="0" y="381900"/>
            <a:ext cx="8520600" cy="4379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GB" sz="1400">
                <a:solidFill>
                  <a:schemeClr val="dk1"/>
                </a:solidFill>
              </a:rPr>
              <a:t>An annular ring is created when a blade element is swept in the axial direction of the blade while the blade rotates. If two dimensional airfoil characteristics along with an angle of attack calculation are utilized, then the forces present on this blade element can be calculated.</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The profile is then constructed so that the velocity at the edge of the boundary layer U(x) is constant after the acceleration past the leading edge and downstream. It is known from boundary layer theory, that the pressure gradient is expressed by the velocity outside the boundary layer</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GB" sz="1400">
                <a:solidFill>
                  <a:schemeClr val="dk1"/>
                </a:solidFill>
              </a:rPr>
              <a:t>The inner cross section given (in blue) is the hollow structure inside the blade. This is the structure where the water will flow . The outer structure is given an airfoil shape as the need to harness the outside windflow . The flow of the water in inner structure will provide an additional torque as shown in the previous slides . So all in all wind comes ,water flows ,rotor rotates , energy is produced.</a:t>
            </a:r>
            <a:endParaRPr sz="1400">
              <a:solidFill>
                <a:schemeClr val="dk1"/>
              </a:solidFill>
            </a:endParaRPr>
          </a:p>
        </p:txBody>
      </p:sp>
      <p:pic>
        <p:nvPicPr>
          <p:cNvPr id="151" name="Google Shape;151;gd3b6346927_2_3"/>
          <p:cNvPicPr preferRelativeResize="0"/>
          <p:nvPr/>
        </p:nvPicPr>
        <p:blipFill rotWithShape="1">
          <a:blip r:embed="rId3">
            <a:alphaModFix/>
          </a:blip>
          <a:srcRect b="0" l="0" r="0" t="21519"/>
          <a:stretch/>
        </p:blipFill>
        <p:spPr>
          <a:xfrm>
            <a:off x="2968575" y="1936350"/>
            <a:ext cx="2190750" cy="635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55" name="Shape 155"/>
        <p:cNvGrpSpPr/>
        <p:nvPr/>
      </p:nvGrpSpPr>
      <p:grpSpPr>
        <a:xfrm>
          <a:off x="0" y="0"/>
          <a:ext cx="0" cy="0"/>
          <a:chOff x="0" y="0"/>
          <a:chExt cx="0" cy="0"/>
        </a:xfrm>
      </p:grpSpPr>
      <p:sp>
        <p:nvSpPr>
          <p:cNvPr id="156" name="Google Shape;15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3418"/>
              </a:lnSpc>
              <a:spcBef>
                <a:spcPts val="0"/>
              </a:spcBef>
              <a:spcAft>
                <a:spcPts val="0"/>
              </a:spcAft>
              <a:buClr>
                <a:schemeClr val="dk1"/>
              </a:buClr>
              <a:buSzPts val="1100"/>
              <a:buFont typeface="Arial"/>
              <a:buNone/>
            </a:pPr>
            <a:r>
              <a:rPr b="1" lang="en-GB" sz="2200">
                <a:solidFill>
                  <a:srgbClr val="333333"/>
                </a:solidFill>
                <a:latin typeface="Times New Roman"/>
                <a:ea typeface="Times New Roman"/>
                <a:cs typeface="Times New Roman"/>
                <a:sym typeface="Times New Roman"/>
              </a:rPr>
              <a:t>PLANETARY GEARBOX</a:t>
            </a:r>
            <a:endParaRPr b="1" sz="2200">
              <a:solidFill>
                <a:srgbClr val="333333"/>
              </a:solidFill>
              <a:latin typeface="Times New Roman"/>
              <a:ea typeface="Times New Roman"/>
              <a:cs typeface="Times New Roman"/>
              <a:sym typeface="Times New Roman"/>
            </a:endParaRPr>
          </a:p>
          <a:p>
            <a:pPr indent="0" lvl="0" marL="0" rtl="0" algn="l">
              <a:lnSpc>
                <a:spcPct val="100000"/>
              </a:lnSpc>
              <a:spcBef>
                <a:spcPts val="800"/>
              </a:spcBef>
              <a:spcAft>
                <a:spcPts val="0"/>
              </a:spcAft>
              <a:buSzPts val="2800"/>
              <a:buNone/>
            </a:pPr>
            <a:r>
              <a:t/>
            </a:r>
            <a:endParaRPr/>
          </a:p>
        </p:txBody>
      </p:sp>
      <p:sp>
        <p:nvSpPr>
          <p:cNvPr id="157" name="Google Shape;157;p8"/>
          <p:cNvSpPr txBox="1"/>
          <p:nvPr>
            <p:ph idx="1" type="body"/>
          </p:nvPr>
        </p:nvSpPr>
        <p:spPr>
          <a:xfrm>
            <a:off x="136700" y="1196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3418"/>
              </a:lnSpc>
              <a:spcBef>
                <a:spcPts val="0"/>
              </a:spcBef>
              <a:spcAft>
                <a:spcPts val="0"/>
              </a:spcAft>
              <a:buClr>
                <a:schemeClr val="dk1"/>
              </a:buClr>
              <a:buSzPts val="1100"/>
              <a:buFont typeface="Arial"/>
              <a:buNone/>
            </a:pPr>
            <a:r>
              <a:rPr lang="en-GB" sz="2000">
                <a:solidFill>
                  <a:srgbClr val="333333"/>
                </a:solidFill>
                <a:latin typeface="Times New Roman"/>
                <a:ea typeface="Times New Roman"/>
                <a:cs typeface="Times New Roman"/>
                <a:sym typeface="Times New Roman"/>
              </a:rPr>
              <a:t>A typical gearbox design for a 2 MW machine has one planetary stage and two parallel stages (Figure 1). The planetary stage has two planetary carrier bearings and 9 cylindrical planetary bearings (Figure 2). The two parallel stages have in total three shafts where each shaft has one cylindrical roller bearing and two tapered roller bearings for shaft axial load and guiding. The gearbox has in total 20 bearings and 9 gear wheels. </a:t>
            </a:r>
            <a:endParaRPr sz="2000">
              <a:solidFill>
                <a:srgbClr val="333333"/>
              </a:solidFill>
              <a:latin typeface="Times New Roman"/>
              <a:ea typeface="Times New Roman"/>
              <a:cs typeface="Times New Roman"/>
              <a:sym typeface="Times New Roman"/>
            </a:endParaRPr>
          </a:p>
          <a:p>
            <a:pPr indent="0" lvl="0" marL="0" rtl="0" algn="l">
              <a:lnSpc>
                <a:spcPct val="115000"/>
              </a:lnSpc>
              <a:spcBef>
                <a:spcPts val="800"/>
              </a:spcBef>
              <a:spcAft>
                <a:spcPts val="1600"/>
              </a:spcAft>
              <a:buSzPts val="1800"/>
              <a:buNone/>
            </a:pPr>
            <a:r>
              <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61" name="Shape 161"/>
        <p:cNvGrpSpPr/>
        <p:nvPr/>
      </p:nvGrpSpPr>
      <p:grpSpPr>
        <a:xfrm>
          <a:off x="0" y="0"/>
          <a:ext cx="0" cy="0"/>
          <a:chOff x="0" y="0"/>
          <a:chExt cx="0" cy="0"/>
        </a:xfrm>
      </p:grpSpPr>
      <p:pic>
        <p:nvPicPr>
          <p:cNvPr id="162" name="Google Shape;162;p9"/>
          <p:cNvPicPr preferRelativeResize="0"/>
          <p:nvPr/>
        </p:nvPicPr>
        <p:blipFill rotWithShape="1">
          <a:blip r:embed="rId3">
            <a:alphaModFix/>
          </a:blip>
          <a:srcRect b="0" l="0" r="0" t="0"/>
          <a:stretch/>
        </p:blipFill>
        <p:spPr>
          <a:xfrm>
            <a:off x="2017538" y="291200"/>
            <a:ext cx="4890176" cy="4561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66" name="Shape 166"/>
        <p:cNvGrpSpPr/>
        <p:nvPr/>
      </p:nvGrpSpPr>
      <p:grpSpPr>
        <a:xfrm>
          <a:off x="0" y="0"/>
          <a:ext cx="0" cy="0"/>
          <a:chOff x="0" y="0"/>
          <a:chExt cx="0" cy="0"/>
        </a:xfrm>
      </p:grpSpPr>
      <p:sp>
        <p:nvSpPr>
          <p:cNvPr id="167" name="Google Shape;16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45606"/>
              </a:lnSpc>
              <a:spcBef>
                <a:spcPts val="0"/>
              </a:spcBef>
              <a:spcAft>
                <a:spcPts val="0"/>
              </a:spcAft>
              <a:buClr>
                <a:schemeClr val="dk1"/>
              </a:buClr>
              <a:buSzPts val="1100"/>
              <a:buFont typeface="Arial"/>
              <a:buNone/>
            </a:pPr>
            <a:r>
              <a:rPr lang="en-GB" sz="3000">
                <a:solidFill>
                  <a:srgbClr val="333333"/>
                </a:solidFill>
                <a:latin typeface="Times New Roman"/>
                <a:ea typeface="Times New Roman"/>
                <a:cs typeface="Times New Roman"/>
                <a:sym typeface="Times New Roman"/>
              </a:rPr>
              <a:t>INDUCTION GENERATOR </a:t>
            </a:r>
            <a:endParaRPr sz="3000">
              <a:solidFill>
                <a:srgbClr val="333333"/>
              </a:solidFill>
              <a:latin typeface="Times New Roman"/>
              <a:ea typeface="Times New Roman"/>
              <a:cs typeface="Times New Roman"/>
              <a:sym typeface="Times New Roman"/>
            </a:endParaRPr>
          </a:p>
          <a:p>
            <a:pPr indent="0" lvl="0" marL="0" rtl="0" algn="l">
              <a:lnSpc>
                <a:spcPct val="100000"/>
              </a:lnSpc>
              <a:spcBef>
                <a:spcPts val="800"/>
              </a:spcBef>
              <a:spcAft>
                <a:spcPts val="0"/>
              </a:spcAft>
              <a:buSzPts val="2800"/>
              <a:buNone/>
            </a:pPr>
            <a:r>
              <a:t/>
            </a:r>
            <a:endParaRPr/>
          </a:p>
        </p:txBody>
      </p:sp>
      <p:sp>
        <p:nvSpPr>
          <p:cNvPr id="168" name="Google Shape;16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1150" lvl="0" marL="457200" rtl="0" algn="l">
              <a:lnSpc>
                <a:spcPct val="145606"/>
              </a:lnSpc>
              <a:spcBef>
                <a:spcPts val="0"/>
              </a:spcBef>
              <a:spcAft>
                <a:spcPts val="0"/>
              </a:spcAft>
              <a:buClr>
                <a:srgbClr val="333333"/>
              </a:buClr>
              <a:buSzPts val="1300"/>
              <a:buFont typeface="Times New Roman"/>
              <a:buChar char="●"/>
            </a:pPr>
            <a:r>
              <a:rPr lang="en-GB" sz="1300">
                <a:solidFill>
                  <a:srgbClr val="333333"/>
                </a:solidFill>
                <a:latin typeface="Times New Roman"/>
                <a:ea typeface="Times New Roman"/>
                <a:cs typeface="Times New Roman"/>
                <a:sym typeface="Times New Roman"/>
              </a:rPr>
              <a:t>It is a type of AC electrical generator with principle of operation similar to an Induction motor, only difference being that it runs at super-synchronous speed, thereby converting the input mechanical energy from the prime mover as electrical energy at the output. </a:t>
            </a:r>
            <a:endParaRPr sz="1300">
              <a:solidFill>
                <a:srgbClr val="333333"/>
              </a:solidFill>
              <a:latin typeface="Times New Roman"/>
              <a:ea typeface="Times New Roman"/>
              <a:cs typeface="Times New Roman"/>
              <a:sym typeface="Times New Roman"/>
            </a:endParaRPr>
          </a:p>
          <a:p>
            <a:pPr indent="-311150" lvl="0" marL="457200" rtl="0" algn="l">
              <a:lnSpc>
                <a:spcPct val="145606"/>
              </a:lnSpc>
              <a:spcBef>
                <a:spcPts val="0"/>
              </a:spcBef>
              <a:spcAft>
                <a:spcPts val="0"/>
              </a:spcAft>
              <a:buClr>
                <a:srgbClr val="333333"/>
              </a:buClr>
              <a:buSzPts val="1300"/>
              <a:buFont typeface="Times New Roman"/>
              <a:buChar char="●"/>
            </a:pPr>
            <a:r>
              <a:rPr lang="en-GB" sz="1300">
                <a:solidFill>
                  <a:srgbClr val="333333"/>
                </a:solidFill>
                <a:latin typeface="Times New Roman"/>
                <a:ea typeface="Times New Roman"/>
                <a:cs typeface="Times New Roman"/>
                <a:sym typeface="Times New Roman"/>
              </a:rPr>
              <a:t>It has two components-</a:t>
            </a:r>
            <a:endParaRPr sz="1300">
              <a:solidFill>
                <a:srgbClr val="333333"/>
              </a:solidFill>
              <a:latin typeface="Times New Roman"/>
              <a:ea typeface="Times New Roman"/>
              <a:cs typeface="Times New Roman"/>
              <a:sym typeface="Times New Roman"/>
            </a:endParaRPr>
          </a:p>
          <a:p>
            <a:pPr indent="-311150" lvl="1" marL="914400" rtl="0" algn="l">
              <a:lnSpc>
                <a:spcPct val="145606"/>
              </a:lnSpc>
              <a:spcBef>
                <a:spcPts val="0"/>
              </a:spcBef>
              <a:spcAft>
                <a:spcPts val="0"/>
              </a:spcAft>
              <a:buClr>
                <a:srgbClr val="333333"/>
              </a:buClr>
              <a:buSzPts val="1300"/>
              <a:buFont typeface="Times New Roman"/>
              <a:buChar char="○"/>
            </a:pPr>
            <a:r>
              <a:rPr lang="en-GB" sz="1300">
                <a:solidFill>
                  <a:srgbClr val="333333"/>
                </a:solidFill>
                <a:latin typeface="Times New Roman"/>
                <a:ea typeface="Times New Roman"/>
                <a:cs typeface="Times New Roman"/>
                <a:sym typeface="Times New Roman"/>
              </a:rPr>
              <a:t> a) Stator  </a:t>
            </a:r>
            <a:endParaRPr sz="1300">
              <a:solidFill>
                <a:srgbClr val="333333"/>
              </a:solidFill>
              <a:latin typeface="Times New Roman"/>
              <a:ea typeface="Times New Roman"/>
              <a:cs typeface="Times New Roman"/>
              <a:sym typeface="Times New Roman"/>
            </a:endParaRPr>
          </a:p>
          <a:p>
            <a:pPr indent="-311150" lvl="1" marL="914400" rtl="0" algn="l">
              <a:lnSpc>
                <a:spcPct val="145606"/>
              </a:lnSpc>
              <a:spcBef>
                <a:spcPts val="0"/>
              </a:spcBef>
              <a:spcAft>
                <a:spcPts val="0"/>
              </a:spcAft>
              <a:buClr>
                <a:srgbClr val="333333"/>
              </a:buClr>
              <a:buSzPts val="1300"/>
              <a:buFont typeface="Times New Roman"/>
              <a:buChar char="○"/>
            </a:pPr>
            <a:r>
              <a:rPr lang="en-GB" sz="1300">
                <a:solidFill>
                  <a:srgbClr val="333333"/>
                </a:solidFill>
                <a:latin typeface="Times New Roman"/>
                <a:ea typeface="Times New Roman"/>
                <a:cs typeface="Times New Roman"/>
                <a:sym typeface="Times New Roman"/>
              </a:rPr>
              <a:t> b) Rotor</a:t>
            </a:r>
            <a:endParaRPr sz="1300">
              <a:solidFill>
                <a:srgbClr val="333333"/>
              </a:solidFill>
              <a:latin typeface="Times New Roman"/>
              <a:ea typeface="Times New Roman"/>
              <a:cs typeface="Times New Roman"/>
              <a:sym typeface="Times New Roman"/>
            </a:endParaRPr>
          </a:p>
          <a:p>
            <a:pPr indent="-311150" lvl="0" marL="457200" rtl="0" algn="l">
              <a:lnSpc>
                <a:spcPct val="145606"/>
              </a:lnSpc>
              <a:spcBef>
                <a:spcPts val="0"/>
              </a:spcBef>
              <a:spcAft>
                <a:spcPts val="0"/>
              </a:spcAft>
              <a:buClr>
                <a:srgbClr val="333333"/>
              </a:buClr>
              <a:buSzPts val="1300"/>
              <a:buFont typeface="Times New Roman"/>
              <a:buChar char="●"/>
            </a:pPr>
            <a:r>
              <a:rPr lang="en-GB" sz="1300">
                <a:solidFill>
                  <a:srgbClr val="333333"/>
                </a:solidFill>
                <a:latin typeface="Times New Roman"/>
                <a:ea typeface="Times New Roman"/>
                <a:cs typeface="Times New Roman"/>
                <a:sym typeface="Times New Roman"/>
              </a:rPr>
              <a:t>The stator itself is fixed, while the flux produced due to the three phase windings rotates at a speed called the synchronous speed Ns. </a:t>
            </a:r>
            <a:endParaRPr sz="1300">
              <a:solidFill>
                <a:srgbClr val="333333"/>
              </a:solidFill>
              <a:latin typeface="Times New Roman"/>
              <a:ea typeface="Times New Roman"/>
              <a:cs typeface="Times New Roman"/>
              <a:sym typeface="Times New Roman"/>
            </a:endParaRPr>
          </a:p>
          <a:p>
            <a:pPr indent="-311150" lvl="0" marL="457200" rtl="0" algn="l">
              <a:lnSpc>
                <a:spcPct val="145606"/>
              </a:lnSpc>
              <a:spcBef>
                <a:spcPts val="0"/>
              </a:spcBef>
              <a:spcAft>
                <a:spcPts val="0"/>
              </a:spcAft>
              <a:buClr>
                <a:srgbClr val="333333"/>
              </a:buClr>
              <a:buSzPts val="1300"/>
              <a:buFont typeface="Times New Roman"/>
              <a:buChar char="●"/>
            </a:pPr>
            <a:r>
              <a:rPr lang="en-GB" sz="1300">
                <a:solidFill>
                  <a:srgbClr val="333333"/>
                </a:solidFill>
                <a:latin typeface="Times New Roman"/>
                <a:ea typeface="Times New Roman"/>
                <a:cs typeface="Times New Roman"/>
                <a:sym typeface="Times New Roman"/>
              </a:rPr>
              <a:t>The rotor is the movable part of the machine and the speed at which it rotates is called mechanical speed Nm. The ratio of difference between synchronous and mechanical speed to the synchronous speed is termed as slip s.</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
          <p:cNvSpPr txBox="1"/>
          <p:nvPr>
            <p:ph type="ctrTitle"/>
          </p:nvPr>
        </p:nvSpPr>
        <p:spPr>
          <a:xfrm>
            <a:off x="382775" y="57600"/>
            <a:ext cx="8520600" cy="141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GB" sz="3000"/>
              <a:t>         </a:t>
            </a:r>
            <a:r>
              <a:rPr lang="en-GB" sz="7000"/>
              <a:t>FLOWBELLUM</a:t>
            </a:r>
            <a:endParaRPr sz="7000"/>
          </a:p>
        </p:txBody>
      </p:sp>
      <p:sp>
        <p:nvSpPr>
          <p:cNvPr id="65" name="Google Shape;65;p1"/>
          <p:cNvSpPr txBox="1"/>
          <p:nvPr>
            <p:ph idx="1" type="subTitle"/>
          </p:nvPr>
        </p:nvSpPr>
        <p:spPr>
          <a:xfrm>
            <a:off x="134050" y="3118375"/>
            <a:ext cx="4336200" cy="151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2500">
                <a:solidFill>
                  <a:schemeClr val="dk1"/>
                </a:solidFill>
              </a:rPr>
              <a:t>Analysis</a:t>
            </a:r>
            <a:r>
              <a:rPr lang="en-GB" sz="2500">
                <a:solidFill>
                  <a:schemeClr val="dk1"/>
                </a:solidFill>
              </a:rPr>
              <a:t> of wind turbine inspired turbine rotating due to the weight of its own blade </a:t>
            </a:r>
            <a:endParaRPr sz="2500">
              <a:solidFill>
                <a:schemeClr val="dk1"/>
              </a:solidFill>
            </a:endParaRPr>
          </a:p>
          <a:p>
            <a:pPr indent="0" lvl="0" marL="0" rtl="0" algn="ctr">
              <a:lnSpc>
                <a:spcPct val="100000"/>
              </a:lnSpc>
              <a:spcBef>
                <a:spcPts val="0"/>
              </a:spcBef>
              <a:spcAft>
                <a:spcPts val="0"/>
              </a:spcAft>
              <a:buSzPts val="2800"/>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72" name="Shape 172"/>
        <p:cNvGrpSpPr/>
        <p:nvPr/>
      </p:nvGrpSpPr>
      <p:grpSpPr>
        <a:xfrm>
          <a:off x="0" y="0"/>
          <a:ext cx="0" cy="0"/>
          <a:chOff x="0" y="0"/>
          <a:chExt cx="0" cy="0"/>
        </a:xfrm>
      </p:grpSpPr>
      <p:pic>
        <p:nvPicPr>
          <p:cNvPr id="173" name="Google Shape;173;p11"/>
          <p:cNvPicPr preferRelativeResize="0"/>
          <p:nvPr/>
        </p:nvPicPr>
        <p:blipFill rotWithShape="1">
          <a:blip r:embed="rId3">
            <a:alphaModFix/>
          </a:blip>
          <a:srcRect b="0" l="0" r="0" t="0"/>
          <a:stretch/>
        </p:blipFill>
        <p:spPr>
          <a:xfrm>
            <a:off x="1074875" y="152400"/>
            <a:ext cx="6618190"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77" name="Shape 177"/>
        <p:cNvGrpSpPr/>
        <p:nvPr/>
      </p:nvGrpSpPr>
      <p:grpSpPr>
        <a:xfrm>
          <a:off x="0" y="0"/>
          <a:ext cx="0" cy="0"/>
          <a:chOff x="0" y="0"/>
          <a:chExt cx="0" cy="0"/>
        </a:xfrm>
      </p:grpSpPr>
      <p:sp>
        <p:nvSpPr>
          <p:cNvPr id="178" name="Google Shape;178;p12"/>
          <p:cNvSpPr txBox="1"/>
          <p:nvPr>
            <p:ph idx="1" type="body"/>
          </p:nvPr>
        </p:nvSpPr>
        <p:spPr>
          <a:xfrm>
            <a:off x="311700" y="265550"/>
            <a:ext cx="8520600" cy="4303200"/>
          </a:xfrm>
          <a:prstGeom prst="rect">
            <a:avLst/>
          </a:prstGeom>
          <a:noFill/>
          <a:ln>
            <a:noFill/>
          </a:ln>
        </p:spPr>
        <p:txBody>
          <a:bodyPr anchorCtr="0" anchor="t" bIns="91425" lIns="91425" spcFirstLastPara="1" rIns="91425" wrap="square" tIns="91425">
            <a:noAutofit/>
          </a:bodyPr>
          <a:lstStyle/>
          <a:p>
            <a:pPr indent="0" lvl="0" marL="0" rtl="0" algn="l">
              <a:lnSpc>
                <a:spcPct val="145606"/>
              </a:lnSpc>
              <a:spcBef>
                <a:spcPts val="0"/>
              </a:spcBef>
              <a:spcAft>
                <a:spcPts val="0"/>
              </a:spcAft>
              <a:buClr>
                <a:schemeClr val="dk1"/>
              </a:buClr>
              <a:buSzPts val="1100"/>
              <a:buFont typeface="Arial"/>
              <a:buNone/>
            </a:pPr>
            <a:r>
              <a:rPr lang="en-GB" sz="1200">
                <a:solidFill>
                  <a:srgbClr val="333333"/>
                </a:solidFill>
                <a:latin typeface="Times New Roman"/>
                <a:ea typeface="Times New Roman"/>
                <a:cs typeface="Times New Roman"/>
                <a:sym typeface="Times New Roman"/>
              </a:rPr>
              <a:t> </a:t>
            </a:r>
            <a:r>
              <a:rPr lang="en-GB" sz="1600">
                <a:solidFill>
                  <a:srgbClr val="333333"/>
                </a:solidFill>
                <a:latin typeface="Times New Roman"/>
                <a:ea typeface="Times New Roman"/>
                <a:cs typeface="Times New Roman"/>
                <a:sym typeface="Times New Roman"/>
              </a:rPr>
              <a:t>The graph clearly shows that for generating mode, the slip s is negative. The generating region is pretty similar to the motoring region, but the curve of the generating mode is just inverted version of that of the motoring mode i.e. the locus points of the generating mode are negative of that of the motoring mode.  The three types of Induction generators used in wind power generation are:-</a:t>
            </a:r>
            <a:endParaRPr sz="1600">
              <a:solidFill>
                <a:srgbClr val="333333"/>
              </a:solidFill>
              <a:latin typeface="Times New Roman"/>
              <a:ea typeface="Times New Roman"/>
              <a:cs typeface="Times New Roman"/>
              <a:sym typeface="Times New Roman"/>
            </a:endParaRPr>
          </a:p>
          <a:p>
            <a:pPr indent="0" lvl="0" marL="0" rtl="0" algn="l">
              <a:lnSpc>
                <a:spcPct val="145606"/>
              </a:lnSpc>
              <a:spcBef>
                <a:spcPts val="800"/>
              </a:spcBef>
              <a:spcAft>
                <a:spcPts val="0"/>
              </a:spcAft>
              <a:buSzPts val="1800"/>
              <a:buNone/>
            </a:pPr>
            <a:r>
              <a:rPr lang="en-GB" sz="1000">
                <a:solidFill>
                  <a:srgbClr val="333333"/>
                </a:solidFill>
                <a:latin typeface="Times New Roman"/>
                <a:ea typeface="Times New Roman"/>
                <a:cs typeface="Times New Roman"/>
                <a:sym typeface="Times New Roman"/>
              </a:rPr>
              <a:t> </a:t>
            </a:r>
            <a:endParaRPr sz="1000">
              <a:solidFill>
                <a:srgbClr val="333333"/>
              </a:solidFill>
              <a:latin typeface="Times New Roman"/>
              <a:ea typeface="Times New Roman"/>
              <a:cs typeface="Times New Roman"/>
              <a:sym typeface="Times New Roman"/>
            </a:endParaRPr>
          </a:p>
          <a:p>
            <a:pPr indent="0" lvl="0" marL="0" rtl="0" algn="l">
              <a:lnSpc>
                <a:spcPct val="145606"/>
              </a:lnSpc>
              <a:spcBef>
                <a:spcPts val="800"/>
              </a:spcBef>
              <a:spcAft>
                <a:spcPts val="0"/>
              </a:spcAft>
              <a:buClr>
                <a:schemeClr val="dk1"/>
              </a:buClr>
              <a:buSzPts val="1100"/>
              <a:buFont typeface="Arial"/>
              <a:buNone/>
            </a:pPr>
            <a:r>
              <a:rPr lang="en-GB">
                <a:solidFill>
                  <a:srgbClr val="333333"/>
                </a:solidFill>
                <a:latin typeface="Times New Roman"/>
                <a:ea typeface="Times New Roman"/>
                <a:cs typeface="Times New Roman"/>
                <a:sym typeface="Times New Roman"/>
              </a:rPr>
              <a:t>i. Squirrel Cage Induction Generator (SCIG) </a:t>
            </a:r>
            <a:endParaRPr>
              <a:solidFill>
                <a:srgbClr val="333333"/>
              </a:solidFill>
              <a:latin typeface="Times New Roman"/>
              <a:ea typeface="Times New Roman"/>
              <a:cs typeface="Times New Roman"/>
              <a:sym typeface="Times New Roman"/>
            </a:endParaRPr>
          </a:p>
          <a:p>
            <a:pPr indent="0" lvl="0" marL="0" rtl="0" algn="l">
              <a:lnSpc>
                <a:spcPct val="145606"/>
              </a:lnSpc>
              <a:spcBef>
                <a:spcPts val="800"/>
              </a:spcBef>
              <a:spcAft>
                <a:spcPts val="0"/>
              </a:spcAft>
              <a:buClr>
                <a:schemeClr val="dk1"/>
              </a:buClr>
              <a:buSzPts val="1100"/>
              <a:buFont typeface="Arial"/>
              <a:buNone/>
            </a:pPr>
            <a:r>
              <a:rPr lang="en-GB">
                <a:solidFill>
                  <a:srgbClr val="333333"/>
                </a:solidFill>
                <a:latin typeface="Times New Roman"/>
                <a:ea typeface="Times New Roman"/>
                <a:cs typeface="Times New Roman"/>
                <a:sym typeface="Times New Roman"/>
              </a:rPr>
              <a:t>ii. Wound Rotor Induction Generator (WRIG) </a:t>
            </a:r>
            <a:endParaRPr>
              <a:solidFill>
                <a:srgbClr val="333333"/>
              </a:solidFill>
              <a:latin typeface="Times New Roman"/>
              <a:ea typeface="Times New Roman"/>
              <a:cs typeface="Times New Roman"/>
              <a:sym typeface="Times New Roman"/>
            </a:endParaRPr>
          </a:p>
          <a:p>
            <a:pPr indent="0" lvl="0" marL="0" rtl="0" algn="l">
              <a:lnSpc>
                <a:spcPct val="145606"/>
              </a:lnSpc>
              <a:spcBef>
                <a:spcPts val="800"/>
              </a:spcBef>
              <a:spcAft>
                <a:spcPts val="0"/>
              </a:spcAft>
              <a:buClr>
                <a:schemeClr val="dk1"/>
              </a:buClr>
              <a:buSzPts val="1100"/>
              <a:buFont typeface="Arial"/>
              <a:buNone/>
            </a:pPr>
            <a:r>
              <a:rPr lang="en-GB">
                <a:solidFill>
                  <a:srgbClr val="333333"/>
                </a:solidFill>
                <a:latin typeface="Times New Roman"/>
                <a:ea typeface="Times New Roman"/>
                <a:cs typeface="Times New Roman"/>
                <a:sym typeface="Times New Roman"/>
              </a:rPr>
              <a:t>iii. Doubly Fed Induction Generator (DFIG)  </a:t>
            </a:r>
            <a:endParaRPr>
              <a:solidFill>
                <a:srgbClr val="333333"/>
              </a:solidFill>
              <a:latin typeface="Times New Roman"/>
              <a:ea typeface="Times New Roman"/>
              <a:cs typeface="Times New Roman"/>
              <a:sym typeface="Times New Roman"/>
            </a:endParaRPr>
          </a:p>
          <a:p>
            <a:pPr indent="0" lvl="0" marL="0" rtl="0" algn="l">
              <a:lnSpc>
                <a:spcPct val="115000"/>
              </a:lnSpc>
              <a:spcBef>
                <a:spcPts val="800"/>
              </a:spcBef>
              <a:spcAft>
                <a:spcPts val="160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82" name="Shape 182"/>
        <p:cNvGrpSpPr/>
        <p:nvPr/>
      </p:nvGrpSpPr>
      <p:grpSpPr>
        <a:xfrm>
          <a:off x="0" y="0"/>
          <a:ext cx="0" cy="0"/>
          <a:chOff x="0" y="0"/>
          <a:chExt cx="0" cy="0"/>
        </a:xfrm>
      </p:grpSpPr>
      <p:sp>
        <p:nvSpPr>
          <p:cNvPr id="183" name="Google Shape;183;gd3b6346927_0_42"/>
          <p:cNvSpPr txBox="1"/>
          <p:nvPr/>
        </p:nvSpPr>
        <p:spPr>
          <a:xfrm>
            <a:off x="317950" y="289900"/>
            <a:ext cx="624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t>RESULT ANALYSIS</a:t>
            </a:r>
            <a:endParaRPr sz="2800"/>
          </a:p>
        </p:txBody>
      </p:sp>
      <p:graphicFrame>
        <p:nvGraphicFramePr>
          <p:cNvPr id="184" name="Google Shape;184;gd3b6346927_0_42"/>
          <p:cNvGraphicFramePr/>
          <p:nvPr/>
        </p:nvGraphicFramePr>
        <p:xfrm>
          <a:off x="1090475" y="1934025"/>
          <a:ext cx="3000000" cy="3000000"/>
        </p:xfrm>
        <a:graphic>
          <a:graphicData uri="http://schemas.openxmlformats.org/drawingml/2006/table">
            <a:tbl>
              <a:tblPr>
                <a:noFill/>
                <a:tableStyleId>{B53B94C3-C049-4871-BA68-6C76501DE784}</a:tableStyleId>
              </a:tblPr>
              <a:tblGrid>
                <a:gridCol w="994725"/>
                <a:gridCol w="994725"/>
                <a:gridCol w="994725"/>
                <a:gridCol w="994725"/>
                <a:gridCol w="994725"/>
                <a:gridCol w="994725"/>
                <a:gridCol w="994725"/>
              </a:tblGrid>
              <a:tr h="692800">
                <a:tc>
                  <a:txBody>
                    <a:bodyPr/>
                    <a:lstStyle/>
                    <a:p>
                      <a:pPr indent="0" lvl="0" marL="0" rtl="0" algn="l">
                        <a:spcBef>
                          <a:spcPts val="0"/>
                        </a:spcBef>
                        <a:spcAft>
                          <a:spcPts val="0"/>
                        </a:spcAft>
                        <a:buNone/>
                      </a:pPr>
                      <a:r>
                        <a:rPr lang="en-GB" sz="1200"/>
                        <a:t>GG Torque </a:t>
                      </a:r>
                      <a:r>
                        <a:rPr lang="en-GB"/>
                        <a:t>(X)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[N*m]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1.369e-05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1.332e-05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 </a:t>
                      </a:r>
                      <a:r>
                        <a:rPr lang="en-GB" sz="1200">
                          <a:solidFill>
                            <a:schemeClr val="dk1"/>
                          </a:solidFill>
                        </a:rPr>
                        <a:t>0.035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0.174	0</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0.139</a:t>
                      </a:r>
                      <a:endParaRPr sz="1200"/>
                    </a:p>
                  </a:txBody>
                  <a:tcPr marT="91425" marB="91425" marR="91425" marL="91425"/>
                </a:tc>
              </a:tr>
              <a:tr h="692800">
                <a:tc>
                  <a:txBody>
                    <a:bodyPr/>
                    <a:lstStyle/>
                    <a:p>
                      <a:pPr indent="0" lvl="0" marL="0" rtl="0" algn="l">
                        <a:spcBef>
                          <a:spcPts val="0"/>
                        </a:spcBef>
                        <a:spcAft>
                          <a:spcPts val="0"/>
                        </a:spcAft>
                        <a:buNone/>
                      </a:pPr>
                      <a:r>
                        <a:rPr lang="en-GB" sz="1200"/>
                        <a:t>GG Torque</a:t>
                      </a:r>
                      <a:r>
                        <a:rPr lang="en-GB"/>
                        <a:t> (Y)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[N*m]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4.468e-05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4.449e-05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 </a:t>
                      </a:r>
                      <a:r>
                        <a:rPr lang="en-GB" sz="1200">
                          <a:solidFill>
                            <a:schemeClr val="dk1"/>
                          </a:solidFill>
                        </a:rPr>
                        <a:t>0.021</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0.019	0</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0.002</a:t>
                      </a:r>
                      <a:endParaRPr sz="1200"/>
                    </a:p>
                  </a:txBody>
                  <a:tcPr marT="91425" marB="91425" marR="91425" marL="91425"/>
                </a:tc>
              </a:tr>
              <a:tr h="587800">
                <a:tc>
                  <a:txBody>
                    <a:bodyPr/>
                    <a:lstStyle/>
                    <a:p>
                      <a:pPr indent="0" lvl="0" marL="0" rtl="0" algn="l">
                        <a:spcBef>
                          <a:spcPts val="0"/>
                        </a:spcBef>
                        <a:spcAft>
                          <a:spcPts val="0"/>
                        </a:spcAft>
                        <a:buNone/>
                      </a:pPr>
                      <a:r>
                        <a:rPr lang="en-GB" sz="1200"/>
                        <a:t>SG Force</a:t>
                      </a:r>
                      <a:r>
                        <a:rPr lang="en-GB"/>
                        <a:t> </a:t>
                      </a:r>
                      <a:r>
                        <a:rPr lang="en-GB" sz="1100"/>
                        <a:t>(X) </a:t>
                      </a:r>
                      <a:r>
                        <a:rPr lang="en-GB"/>
                        <a:t>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[N]</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1.926e-06</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4.061e-05</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 </a:t>
                      </a:r>
                      <a:r>
                        <a:rPr lang="en-GB" sz="1200">
                          <a:solidFill>
                            <a:schemeClr val="dk1"/>
                          </a:solidFill>
                        </a:rPr>
                        <a:t>2.717</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4.286	0</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1.569</a:t>
                      </a:r>
                      <a:endParaRPr sz="1200"/>
                    </a:p>
                  </a:txBody>
                  <a:tcPr marT="91425" marB="91425" marR="91425" marL="91425"/>
                </a:tc>
              </a:tr>
            </a:tbl>
          </a:graphicData>
        </a:graphic>
      </p:graphicFrame>
      <p:graphicFrame>
        <p:nvGraphicFramePr>
          <p:cNvPr id="185" name="Google Shape;185;gd3b6346927_0_42"/>
          <p:cNvGraphicFramePr/>
          <p:nvPr/>
        </p:nvGraphicFramePr>
        <p:xfrm>
          <a:off x="1090463" y="1263135"/>
          <a:ext cx="3000000" cy="3000000"/>
        </p:xfrm>
        <a:graphic>
          <a:graphicData uri="http://schemas.openxmlformats.org/drawingml/2006/table">
            <a:tbl>
              <a:tblPr>
                <a:noFill/>
                <a:tableStyleId>{B53B94C3-C049-4871-BA68-6C76501DE784}</a:tableStyleId>
              </a:tblPr>
              <a:tblGrid>
                <a:gridCol w="994725"/>
                <a:gridCol w="994725"/>
                <a:gridCol w="994725"/>
                <a:gridCol w="994725"/>
                <a:gridCol w="994725"/>
                <a:gridCol w="994725"/>
                <a:gridCol w="994725"/>
              </a:tblGrid>
              <a:tr h="308025">
                <a:tc>
                  <a:txBody>
                    <a:bodyPr/>
                    <a:lstStyle/>
                    <a:p>
                      <a:pPr indent="0" lvl="0" marL="0" rtl="0" algn="l">
                        <a:spcBef>
                          <a:spcPts val="0"/>
                        </a:spcBef>
                        <a:spcAft>
                          <a:spcPts val="0"/>
                        </a:spcAft>
                        <a:buNone/>
                      </a:pPr>
                      <a:r>
                        <a:rPr lang="en-GB" sz="1300"/>
                        <a:t>Goal</a:t>
                      </a:r>
                      <a:endParaRPr sz="1300"/>
                    </a:p>
                  </a:txBody>
                  <a:tcPr marT="91425" marB="91425" marR="91425" marL="91425"/>
                </a:tc>
                <a:tc>
                  <a:txBody>
                    <a:bodyPr/>
                    <a:lstStyle/>
                    <a:p>
                      <a:pPr indent="0" lvl="0" marL="0" rtl="0" algn="l">
                        <a:spcBef>
                          <a:spcPts val="0"/>
                        </a:spcBef>
                        <a:spcAft>
                          <a:spcPts val="0"/>
                        </a:spcAft>
                        <a:buNone/>
                      </a:pPr>
                      <a:r>
                        <a:rPr lang="en-GB" sz="1300"/>
                        <a:t>Unit</a:t>
                      </a:r>
                      <a:endParaRPr sz="1300"/>
                    </a:p>
                  </a:txBody>
                  <a:tcPr marT="91425" marB="91425" marR="91425" marL="91425"/>
                </a:tc>
                <a:tc>
                  <a:txBody>
                    <a:bodyPr/>
                    <a:lstStyle/>
                    <a:p>
                      <a:pPr indent="0" lvl="0" marL="0" rtl="0" algn="l">
                        <a:spcBef>
                          <a:spcPts val="0"/>
                        </a:spcBef>
                        <a:spcAft>
                          <a:spcPts val="0"/>
                        </a:spcAft>
                        <a:buNone/>
                      </a:pPr>
                      <a:r>
                        <a:rPr lang="en-GB" sz="1300"/>
                        <a:t>Value</a:t>
                      </a:r>
                      <a:endParaRPr sz="1300"/>
                    </a:p>
                  </a:txBody>
                  <a:tcPr marT="91425" marB="91425" marR="91425" marL="91425"/>
                </a:tc>
                <a:tc>
                  <a:txBody>
                    <a:bodyPr/>
                    <a:lstStyle/>
                    <a:p>
                      <a:pPr indent="0" lvl="0" marL="0" rtl="0" algn="l">
                        <a:spcBef>
                          <a:spcPts val="0"/>
                        </a:spcBef>
                        <a:spcAft>
                          <a:spcPts val="0"/>
                        </a:spcAft>
                        <a:buNone/>
                      </a:pPr>
                      <a:r>
                        <a:rPr lang="en-GB" sz="1300"/>
                        <a:t>Average value</a:t>
                      </a:r>
                      <a:endParaRPr sz="1300"/>
                    </a:p>
                  </a:txBody>
                  <a:tcPr marT="91425" marB="91425" marR="91425" marL="91425"/>
                </a:tc>
                <a:tc>
                  <a:txBody>
                    <a:bodyPr/>
                    <a:lstStyle/>
                    <a:p>
                      <a:pPr indent="0" lvl="0" marL="0" rtl="0" algn="l">
                        <a:spcBef>
                          <a:spcPts val="0"/>
                        </a:spcBef>
                        <a:spcAft>
                          <a:spcPts val="0"/>
                        </a:spcAft>
                        <a:buNone/>
                      </a:pPr>
                      <a:r>
                        <a:rPr lang="en-GB" sz="1300"/>
                        <a:t>Minimum value</a:t>
                      </a:r>
                      <a:endParaRPr sz="1300"/>
                    </a:p>
                  </a:txBody>
                  <a:tcPr marT="91425" marB="91425" marR="91425" marL="91425"/>
                </a:tc>
                <a:tc>
                  <a:txBody>
                    <a:bodyPr/>
                    <a:lstStyle/>
                    <a:p>
                      <a:pPr indent="0" lvl="0" marL="0" rtl="0" algn="l">
                        <a:spcBef>
                          <a:spcPts val="0"/>
                        </a:spcBef>
                        <a:spcAft>
                          <a:spcPts val="0"/>
                        </a:spcAft>
                        <a:buNone/>
                      </a:pPr>
                      <a:r>
                        <a:rPr lang="en-GB" sz="1300"/>
                        <a:t>Maximum value</a:t>
                      </a:r>
                      <a:endParaRPr sz="1300"/>
                    </a:p>
                  </a:txBody>
                  <a:tcPr marT="91425" marB="91425" marR="91425" marL="91425"/>
                </a:tc>
                <a:tc>
                  <a:txBody>
                    <a:bodyPr/>
                    <a:lstStyle/>
                    <a:p>
                      <a:pPr indent="0" lvl="0" marL="0" rtl="0" algn="l">
                        <a:spcBef>
                          <a:spcPts val="0"/>
                        </a:spcBef>
                        <a:spcAft>
                          <a:spcPts val="0"/>
                        </a:spcAft>
                        <a:buNone/>
                      </a:pPr>
                      <a:r>
                        <a:rPr lang="en-GB" sz="1300"/>
                        <a:t>Delta</a:t>
                      </a:r>
                      <a:endParaRPr sz="1300"/>
                    </a:p>
                  </a:txBody>
                  <a:tcPr marT="91425" marB="91425" marR="91425" marL="91425"/>
                </a:tc>
              </a:tr>
            </a:tbl>
          </a:graphicData>
        </a:graphic>
      </p:graphicFrame>
      <p:sp>
        <p:nvSpPr>
          <p:cNvPr id="186" name="Google Shape;186;gd3b6346927_0_42"/>
          <p:cNvSpPr txBox="1"/>
          <p:nvPr/>
        </p:nvSpPr>
        <p:spPr>
          <a:xfrm>
            <a:off x="617225" y="3974525"/>
            <a:ext cx="7657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a:t>
            </a:r>
            <a:r>
              <a:rPr lang="en-GB"/>
              <a:t>values we obtained for the external air flow(10 </a:t>
            </a:r>
            <a:r>
              <a:rPr lang="en-GB" sz="1100"/>
              <a:t>m/s</a:t>
            </a:r>
            <a:r>
              <a:rPr lang="en-GB"/>
              <a:t>) through the wind turbine , it indicates the max and min torque generated in the rotor due to the lift force and the min and max value of drag force and also the value of velocity RRF.</a:t>
            </a:r>
            <a:endParaRPr/>
          </a:p>
          <a:p>
            <a:pPr indent="0" lvl="0" marL="0" rtl="0" algn="l">
              <a:spcBef>
                <a:spcPts val="0"/>
              </a:spcBef>
              <a:spcAft>
                <a:spcPts val="0"/>
              </a:spcAft>
              <a:buNone/>
            </a:pPr>
            <a:r>
              <a:t/>
            </a:r>
            <a:endParaRPr/>
          </a:p>
        </p:txBody>
      </p:sp>
      <p:sp>
        <p:nvSpPr>
          <p:cNvPr id="187" name="Google Shape;187;gd3b6346927_0_42"/>
          <p:cNvSpPr txBox="1"/>
          <p:nvPr/>
        </p:nvSpPr>
        <p:spPr>
          <a:xfrm>
            <a:off x="974775" y="905500"/>
            <a:ext cx="20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EXTERNAL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191" name="Shape 191"/>
        <p:cNvGrpSpPr/>
        <p:nvPr/>
      </p:nvGrpSpPr>
      <p:grpSpPr>
        <a:xfrm>
          <a:off x="0" y="0"/>
          <a:ext cx="0" cy="0"/>
          <a:chOff x="0" y="0"/>
          <a:chExt cx="0" cy="0"/>
        </a:xfrm>
      </p:grpSpPr>
      <p:pic>
        <p:nvPicPr>
          <p:cNvPr id="192" name="Google Shape;192;gd3b6346927_0_0"/>
          <p:cNvPicPr preferRelativeResize="0"/>
          <p:nvPr/>
        </p:nvPicPr>
        <p:blipFill rotWithShape="1">
          <a:blip r:embed="rId3">
            <a:alphaModFix/>
          </a:blip>
          <a:srcRect b="4027" l="0" r="0" t="3806"/>
          <a:stretch/>
        </p:blipFill>
        <p:spPr>
          <a:xfrm>
            <a:off x="336888" y="376038"/>
            <a:ext cx="8470224" cy="4391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196" name="Shape 196"/>
        <p:cNvGrpSpPr/>
        <p:nvPr/>
      </p:nvGrpSpPr>
      <p:grpSpPr>
        <a:xfrm>
          <a:off x="0" y="0"/>
          <a:ext cx="0" cy="0"/>
          <a:chOff x="0" y="0"/>
          <a:chExt cx="0" cy="0"/>
        </a:xfrm>
      </p:grpSpPr>
      <p:pic>
        <p:nvPicPr>
          <p:cNvPr id="197" name="Google Shape;197;gd3b75dec21_0_6"/>
          <p:cNvPicPr preferRelativeResize="0"/>
          <p:nvPr/>
        </p:nvPicPr>
        <p:blipFill rotWithShape="1">
          <a:blip r:embed="rId3">
            <a:alphaModFix/>
          </a:blip>
          <a:srcRect b="3807" l="0" r="0" t="3090"/>
          <a:stretch/>
        </p:blipFill>
        <p:spPr>
          <a:xfrm>
            <a:off x="2247013" y="-695837"/>
            <a:ext cx="8571624" cy="4488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201" name="Shape 201"/>
        <p:cNvGrpSpPr/>
        <p:nvPr/>
      </p:nvGrpSpPr>
      <p:grpSpPr>
        <a:xfrm>
          <a:off x="0" y="0"/>
          <a:ext cx="0" cy="0"/>
          <a:chOff x="0" y="0"/>
          <a:chExt cx="0" cy="0"/>
        </a:xfrm>
      </p:grpSpPr>
      <p:graphicFrame>
        <p:nvGraphicFramePr>
          <p:cNvPr id="202" name="Google Shape;202;gd3b6346927_0_51"/>
          <p:cNvGraphicFramePr/>
          <p:nvPr/>
        </p:nvGraphicFramePr>
        <p:xfrm>
          <a:off x="952475" y="1255725"/>
          <a:ext cx="3000000" cy="3000000"/>
        </p:xfrm>
        <a:graphic>
          <a:graphicData uri="http://schemas.openxmlformats.org/drawingml/2006/table">
            <a:tbl>
              <a:tblPr>
                <a:noFill/>
                <a:tableStyleId>{B53B94C3-C049-4871-BA68-6C76501DE784}</a:tableStyleId>
              </a:tblPr>
              <a:tblGrid>
                <a:gridCol w="1034150"/>
                <a:gridCol w="1034150"/>
                <a:gridCol w="1034150"/>
                <a:gridCol w="1034150"/>
                <a:gridCol w="1034150"/>
                <a:gridCol w="1034150"/>
                <a:gridCol w="1034150"/>
              </a:tblGrid>
              <a:tr h="438675">
                <a:tc>
                  <a:txBody>
                    <a:bodyPr/>
                    <a:lstStyle/>
                    <a:p>
                      <a:pPr indent="0" lvl="0" marL="0" rtl="0" algn="l">
                        <a:spcBef>
                          <a:spcPts val="0"/>
                        </a:spcBef>
                        <a:spcAft>
                          <a:spcPts val="0"/>
                        </a:spcAft>
                        <a:buNone/>
                      </a:pPr>
                      <a:r>
                        <a:rPr lang="en-GB"/>
                        <a:t>Goal </a:t>
                      </a:r>
                      <a:endParaRPr/>
                    </a:p>
                  </a:txBody>
                  <a:tcPr marT="91425" marB="91425" marR="91425" marL="91425"/>
                </a:tc>
                <a:tc>
                  <a:txBody>
                    <a:bodyPr/>
                    <a:lstStyle/>
                    <a:p>
                      <a:pPr indent="0" lvl="0" marL="0" rtl="0" algn="l">
                        <a:spcBef>
                          <a:spcPts val="0"/>
                        </a:spcBef>
                        <a:spcAft>
                          <a:spcPts val="0"/>
                        </a:spcAft>
                        <a:buNone/>
                      </a:pPr>
                      <a:r>
                        <a:rPr lang="en-GB"/>
                        <a:t>Unit</a:t>
                      </a:r>
                      <a:endParaRPr/>
                    </a:p>
                  </a:txBody>
                  <a:tcPr marT="91425" marB="91425" marR="91425" marL="91425"/>
                </a:tc>
                <a:tc>
                  <a:txBody>
                    <a:bodyPr/>
                    <a:lstStyle/>
                    <a:p>
                      <a:pPr indent="0" lvl="0" marL="0" rtl="0" algn="l">
                        <a:spcBef>
                          <a:spcPts val="0"/>
                        </a:spcBef>
                        <a:spcAft>
                          <a:spcPts val="0"/>
                        </a:spcAft>
                        <a:buNone/>
                      </a:pPr>
                      <a:r>
                        <a:rPr lang="en-GB"/>
                        <a:t>Value</a:t>
                      </a:r>
                      <a:endParaRPr/>
                    </a:p>
                  </a:txBody>
                  <a:tcPr marT="91425" marB="91425" marR="91425" marL="91425"/>
                </a:tc>
                <a:tc>
                  <a:txBody>
                    <a:bodyPr/>
                    <a:lstStyle/>
                    <a:p>
                      <a:pPr indent="0" lvl="0" marL="0" rtl="0" algn="l">
                        <a:spcBef>
                          <a:spcPts val="0"/>
                        </a:spcBef>
                        <a:spcAft>
                          <a:spcPts val="0"/>
                        </a:spcAft>
                        <a:buNone/>
                      </a:pPr>
                      <a:r>
                        <a:rPr lang="en-GB"/>
                        <a:t>Average value</a:t>
                      </a:r>
                      <a:endParaRPr/>
                    </a:p>
                  </a:txBody>
                  <a:tcPr marT="91425" marB="91425" marR="91425" marL="91425"/>
                </a:tc>
                <a:tc>
                  <a:txBody>
                    <a:bodyPr/>
                    <a:lstStyle/>
                    <a:p>
                      <a:pPr indent="0" lvl="0" marL="0" rtl="0" algn="l">
                        <a:spcBef>
                          <a:spcPts val="0"/>
                        </a:spcBef>
                        <a:spcAft>
                          <a:spcPts val="0"/>
                        </a:spcAft>
                        <a:buNone/>
                      </a:pPr>
                      <a:r>
                        <a:rPr lang="en-GB"/>
                        <a:t>Minimum value</a:t>
                      </a:r>
                      <a:endParaRPr/>
                    </a:p>
                  </a:txBody>
                  <a:tcPr marT="91425" marB="91425" marR="91425" marL="91425"/>
                </a:tc>
                <a:tc>
                  <a:txBody>
                    <a:bodyPr/>
                    <a:lstStyle/>
                    <a:p>
                      <a:pPr indent="0" lvl="0" marL="0" rtl="0" algn="l">
                        <a:spcBef>
                          <a:spcPts val="0"/>
                        </a:spcBef>
                        <a:spcAft>
                          <a:spcPts val="0"/>
                        </a:spcAft>
                        <a:buNone/>
                      </a:pPr>
                      <a:r>
                        <a:rPr lang="en-GB"/>
                        <a:t>Maximum value</a:t>
                      </a:r>
                      <a:endParaRPr/>
                    </a:p>
                  </a:txBody>
                  <a:tcPr marT="91425" marB="91425" marR="91425" marL="91425"/>
                </a:tc>
                <a:tc>
                  <a:txBody>
                    <a:bodyPr/>
                    <a:lstStyle/>
                    <a:p>
                      <a:pPr indent="0" lvl="0" marL="0" rtl="0" algn="l">
                        <a:spcBef>
                          <a:spcPts val="0"/>
                        </a:spcBef>
                        <a:spcAft>
                          <a:spcPts val="0"/>
                        </a:spcAft>
                        <a:buNone/>
                      </a:pPr>
                      <a:r>
                        <a:rPr lang="en-GB"/>
                        <a:t>Delta</a:t>
                      </a:r>
                      <a:endParaRPr/>
                    </a:p>
                  </a:txBody>
                  <a:tcPr marT="91425" marB="91425" marR="91425" marL="91425"/>
                </a:tc>
              </a:tr>
              <a:tr h="438675">
                <a:tc>
                  <a:txBody>
                    <a:bodyPr/>
                    <a:lstStyle/>
                    <a:p>
                      <a:pPr indent="0" lvl="0" marL="0" rtl="0" algn="l">
                        <a:spcBef>
                          <a:spcPts val="0"/>
                        </a:spcBef>
                        <a:spcAft>
                          <a:spcPts val="0"/>
                        </a:spcAft>
                        <a:buNone/>
                      </a:pPr>
                      <a:r>
                        <a:rPr lang="en-GB" sz="1200"/>
                        <a:t>GG Torque (X)</a:t>
                      </a:r>
                      <a:r>
                        <a:rPr lang="en-GB"/>
                        <a:t>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200">
                          <a:solidFill>
                            <a:schemeClr val="dk1"/>
                          </a:solidFill>
                        </a:rPr>
                        <a:t>[N*m]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1.373e-05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1.333e-05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0.035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0.174	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0.175	0</a:t>
                      </a:r>
                      <a:endParaRPr/>
                    </a:p>
                  </a:txBody>
                  <a:tcPr marT="91425" marB="91425" marR="91425" marL="91425"/>
                </a:tc>
              </a:tr>
              <a:tr h="438675">
                <a:tc>
                  <a:txBody>
                    <a:bodyPr/>
                    <a:lstStyle/>
                    <a:p>
                      <a:pPr indent="0" lvl="0" marL="0" rtl="0" algn="l">
                        <a:spcBef>
                          <a:spcPts val="0"/>
                        </a:spcBef>
                        <a:spcAft>
                          <a:spcPts val="0"/>
                        </a:spcAft>
                        <a:buNone/>
                      </a:pPr>
                      <a:r>
                        <a:rPr lang="en-GB" sz="1200"/>
                        <a:t>SG Force (X)</a:t>
                      </a:r>
                      <a:r>
                        <a:rPr lang="en-GB"/>
                        <a:t>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sz="1200">
                          <a:solidFill>
                            <a:schemeClr val="dk1"/>
                          </a:solidFill>
                        </a:rPr>
                        <a:t>[</a:t>
                      </a:r>
                      <a:r>
                        <a:rPr lang="en-GB" sz="1200">
                          <a:solidFill>
                            <a:schemeClr val="dk1"/>
                          </a:solidFill>
                        </a:rPr>
                        <a:t>N]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1.495e-06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4.064e-05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 </a:t>
                      </a:r>
                      <a:r>
                        <a:rPr lang="en-GB">
                          <a:solidFill>
                            <a:schemeClr val="dk1"/>
                          </a:solidFill>
                        </a:rPr>
                        <a:t>2.716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4.286	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4.240	0</a:t>
                      </a:r>
                      <a:endParaRPr/>
                    </a:p>
                  </a:txBody>
                  <a:tcPr marT="91425" marB="91425" marR="91425" marL="91425"/>
                </a:tc>
              </a:tr>
            </a:tbl>
          </a:graphicData>
        </a:graphic>
      </p:graphicFrame>
      <p:sp>
        <p:nvSpPr>
          <p:cNvPr id="203" name="Google Shape;203;gd3b6346927_0_51"/>
          <p:cNvSpPr txBox="1"/>
          <p:nvPr/>
        </p:nvSpPr>
        <p:spPr>
          <a:xfrm>
            <a:off x="857825" y="368150"/>
            <a:ext cx="6058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t>INTERNAL ANALYSIS</a:t>
            </a:r>
            <a:endParaRPr b="1" sz="2900"/>
          </a:p>
        </p:txBody>
      </p:sp>
      <p:sp>
        <p:nvSpPr>
          <p:cNvPr id="204" name="Google Shape;204;gd3b6346927_0_51"/>
          <p:cNvSpPr txBox="1"/>
          <p:nvPr/>
        </p:nvSpPr>
        <p:spPr>
          <a:xfrm>
            <a:off x="952475" y="3660400"/>
            <a:ext cx="72834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fluid flowing inside generates the upgiven torque. This proves the rotation of the rotor in the clockwise direction.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208" name="Shape 208"/>
        <p:cNvGrpSpPr/>
        <p:nvPr/>
      </p:nvGrpSpPr>
      <p:grpSpPr>
        <a:xfrm>
          <a:off x="0" y="0"/>
          <a:ext cx="0" cy="0"/>
          <a:chOff x="0" y="0"/>
          <a:chExt cx="0" cy="0"/>
        </a:xfrm>
      </p:grpSpPr>
      <p:pic>
        <p:nvPicPr>
          <p:cNvPr id="209" name="Google Shape;209;gd3b6346927_0_13"/>
          <p:cNvPicPr preferRelativeResize="0"/>
          <p:nvPr/>
        </p:nvPicPr>
        <p:blipFill rotWithShape="1">
          <a:blip r:embed="rId3">
            <a:alphaModFix/>
          </a:blip>
          <a:srcRect b="3577" l="0" r="0" t="0"/>
          <a:stretch/>
        </p:blipFill>
        <p:spPr>
          <a:xfrm>
            <a:off x="1956975" y="2201600"/>
            <a:ext cx="5230050" cy="2836725"/>
          </a:xfrm>
          <a:prstGeom prst="rect">
            <a:avLst/>
          </a:prstGeom>
          <a:noFill/>
          <a:ln>
            <a:noFill/>
          </a:ln>
        </p:spPr>
      </p:pic>
      <p:pic>
        <p:nvPicPr>
          <p:cNvPr id="210" name="Google Shape;210;gd3b6346927_0_13"/>
          <p:cNvPicPr preferRelativeResize="0"/>
          <p:nvPr/>
        </p:nvPicPr>
        <p:blipFill rotWithShape="1">
          <a:blip r:embed="rId4">
            <a:alphaModFix/>
          </a:blip>
          <a:srcRect b="4924" l="0" r="0" t="0"/>
          <a:stretch/>
        </p:blipFill>
        <p:spPr>
          <a:xfrm>
            <a:off x="5230050" y="0"/>
            <a:ext cx="3913950" cy="2093175"/>
          </a:xfrm>
          <a:prstGeom prst="rect">
            <a:avLst/>
          </a:prstGeom>
          <a:noFill/>
          <a:ln>
            <a:noFill/>
          </a:ln>
        </p:spPr>
      </p:pic>
      <p:pic>
        <p:nvPicPr>
          <p:cNvPr id="211" name="Google Shape;211;gd3b6346927_0_13"/>
          <p:cNvPicPr preferRelativeResize="0"/>
          <p:nvPr/>
        </p:nvPicPr>
        <p:blipFill rotWithShape="1">
          <a:blip r:embed="rId5">
            <a:alphaModFix/>
          </a:blip>
          <a:srcRect b="4924" l="0" r="0" t="0"/>
          <a:stretch/>
        </p:blipFill>
        <p:spPr>
          <a:xfrm>
            <a:off x="0" y="0"/>
            <a:ext cx="3913950" cy="2093175"/>
          </a:xfrm>
          <a:prstGeom prst="rect">
            <a:avLst/>
          </a:prstGeom>
          <a:noFill/>
          <a:ln>
            <a:noFill/>
          </a:ln>
        </p:spPr>
      </p:pic>
      <p:pic>
        <p:nvPicPr>
          <p:cNvPr id="212" name="Google Shape;212;gd3b6346927_0_13"/>
          <p:cNvPicPr preferRelativeResize="0"/>
          <p:nvPr/>
        </p:nvPicPr>
        <p:blipFill>
          <a:blip r:embed="rId6">
            <a:alphaModFix/>
          </a:blip>
          <a:stretch>
            <a:fillRect/>
          </a:stretch>
        </p:blipFill>
        <p:spPr>
          <a:xfrm>
            <a:off x="152400" y="2647287"/>
            <a:ext cx="1652180" cy="2050532"/>
          </a:xfrm>
          <a:prstGeom prst="rect">
            <a:avLst/>
          </a:prstGeom>
          <a:noFill/>
          <a:ln>
            <a:noFill/>
          </a:ln>
        </p:spPr>
      </p:pic>
      <p:pic>
        <p:nvPicPr>
          <p:cNvPr id="213" name="Google Shape;213;gd3b6346927_0_13"/>
          <p:cNvPicPr preferRelativeResize="0"/>
          <p:nvPr/>
        </p:nvPicPr>
        <p:blipFill rotWithShape="1">
          <a:blip r:embed="rId7">
            <a:alphaModFix/>
          </a:blip>
          <a:srcRect b="-6069" l="0" r="0" t="6069"/>
          <a:stretch/>
        </p:blipFill>
        <p:spPr>
          <a:xfrm>
            <a:off x="3587325" y="2500025"/>
            <a:ext cx="1338250" cy="692475"/>
          </a:xfrm>
          <a:prstGeom prst="rect">
            <a:avLst/>
          </a:prstGeom>
          <a:noFill/>
          <a:ln>
            <a:noFill/>
          </a:ln>
        </p:spPr>
      </p:pic>
      <p:pic>
        <p:nvPicPr>
          <p:cNvPr id="214" name="Google Shape;214;gd3b6346927_0_13"/>
          <p:cNvPicPr preferRelativeResize="0"/>
          <p:nvPr/>
        </p:nvPicPr>
        <p:blipFill>
          <a:blip r:embed="rId8">
            <a:alphaModFix/>
          </a:blip>
          <a:stretch>
            <a:fillRect/>
          </a:stretch>
        </p:blipFill>
        <p:spPr>
          <a:xfrm>
            <a:off x="3989425" y="4422350"/>
            <a:ext cx="1581150" cy="447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18" name="Shape 218"/>
        <p:cNvGrpSpPr/>
        <p:nvPr/>
      </p:nvGrpSpPr>
      <p:grpSpPr>
        <a:xfrm>
          <a:off x="0" y="0"/>
          <a:ext cx="0" cy="0"/>
          <a:chOff x="0" y="0"/>
          <a:chExt cx="0" cy="0"/>
        </a:xfrm>
      </p:grpSpPr>
      <p:sp>
        <p:nvSpPr>
          <p:cNvPr id="219" name="Google Shape;219;p13"/>
          <p:cNvSpPr txBox="1"/>
          <p:nvPr>
            <p:ph type="title"/>
          </p:nvPr>
        </p:nvSpPr>
        <p:spPr>
          <a:xfrm>
            <a:off x="353625" y="74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CONCLUSION</a:t>
            </a:r>
            <a:endParaRPr/>
          </a:p>
        </p:txBody>
      </p:sp>
      <p:sp>
        <p:nvSpPr>
          <p:cNvPr id="220" name="Google Shape;220;p13"/>
          <p:cNvSpPr txBox="1"/>
          <p:nvPr>
            <p:ph idx="1" type="body"/>
          </p:nvPr>
        </p:nvSpPr>
        <p:spPr>
          <a:xfrm>
            <a:off x="311700" y="647350"/>
            <a:ext cx="8520600" cy="413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The main disadvantage of the conventional wind turbine was the unpredicted speed of wind current, therefore the constant rotation cannot be expected.Therefore the constant output cannot be produced.</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The weight of a body on the other hand is constant in nature.So we thought of using the weight of the body itself to rotate the turbine. In this way the rotation speed can be predicted to be constant and further measures could be taken to increase the speed and the output of the turbine. The planetary gearbox will then help to increase the speed for the process of generation of electricity.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400">
                <a:solidFill>
                  <a:schemeClr val="dk1"/>
                </a:solidFill>
              </a:rPr>
              <a:t>The simulation </a:t>
            </a:r>
            <a:r>
              <a:rPr lang="en-GB" sz="1400">
                <a:solidFill>
                  <a:schemeClr val="dk1"/>
                </a:solidFill>
              </a:rPr>
              <a:t>of the model is done in Solidworks from which we concluded the successful rotation of turbine. The advantage of this turbine is that it can be implanted to any place regardless of the neccessity of hing wind speed. This</a:t>
            </a:r>
            <a:r>
              <a:rPr lang="en-GB" sz="1400">
                <a:solidFill>
                  <a:schemeClr val="dk1"/>
                </a:solidFill>
              </a:rPr>
              <a:t> will add to renewable sources of energy which are the key part in the fight against the climate change and global warming. Surely as students of this generation it’s our responsibility to bring the change and this is our contribution towards it.</a:t>
            </a:r>
            <a:endParaRPr sz="1400">
              <a:solidFill>
                <a:schemeClr val="dk1"/>
              </a:solidFill>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224" name="Shape 224"/>
        <p:cNvGrpSpPr/>
        <p:nvPr/>
      </p:nvGrpSpPr>
      <p:grpSpPr>
        <a:xfrm>
          <a:off x="0" y="0"/>
          <a:ext cx="0" cy="0"/>
          <a:chOff x="0" y="0"/>
          <a:chExt cx="0" cy="0"/>
        </a:xfrm>
      </p:grpSpPr>
      <p:sp>
        <p:nvSpPr>
          <p:cNvPr id="225" name="Google Shape;225;gd3b6346927_0_57"/>
          <p:cNvSpPr txBox="1"/>
          <p:nvPr/>
        </p:nvSpPr>
        <p:spPr>
          <a:xfrm>
            <a:off x="579825" y="346025"/>
            <a:ext cx="645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t>REFERENCE</a:t>
            </a:r>
            <a:endParaRPr sz="2800"/>
          </a:p>
        </p:txBody>
      </p:sp>
      <p:sp>
        <p:nvSpPr>
          <p:cNvPr id="226" name="Google Shape;226;gd3b6346927_0_57"/>
          <p:cNvSpPr txBox="1"/>
          <p:nvPr/>
        </p:nvSpPr>
        <p:spPr>
          <a:xfrm>
            <a:off x="663975" y="1299900"/>
            <a:ext cx="7761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3"/>
              </a:rPr>
              <a:t>WWW.YOUTUBE.COM</a:t>
            </a:r>
            <a:endParaRPr/>
          </a:p>
          <a:p>
            <a:pPr indent="-317500" lvl="0" marL="457200" rtl="0" algn="l">
              <a:spcBef>
                <a:spcPts val="0"/>
              </a:spcBef>
              <a:spcAft>
                <a:spcPts val="0"/>
              </a:spcAft>
              <a:buSzPts val="1400"/>
              <a:buChar char="●"/>
            </a:pPr>
            <a:r>
              <a:rPr lang="en-GB"/>
              <a:t>Winglet Design and Analysis for Wind Turbine Report - Rinaldo Gonzalez,Galdamez Diego Moreno, Ferguson Juancarlo ,Rodriguez Gutierre.</a:t>
            </a:r>
            <a:endParaRPr/>
          </a:p>
          <a:p>
            <a:pPr indent="-317500" lvl="0" marL="457200" rtl="0" algn="l">
              <a:spcBef>
                <a:spcPts val="0"/>
              </a:spcBef>
              <a:spcAft>
                <a:spcPts val="0"/>
              </a:spcAft>
              <a:buSzPts val="1400"/>
              <a:buChar char="●"/>
            </a:pPr>
            <a:r>
              <a:rPr lang="en-GB"/>
              <a:t>Multiscale Analysis of Wind Velocity, Power Output and Rotation of a Windmill(Olmo Duran)</a:t>
            </a:r>
            <a:endParaRPr/>
          </a:p>
          <a:p>
            <a:pPr indent="-317500" lvl="0" marL="457200" rtl="0" algn="l">
              <a:spcBef>
                <a:spcPts val="0"/>
              </a:spcBef>
              <a:spcAft>
                <a:spcPts val="0"/>
              </a:spcAft>
              <a:buSzPts val="1400"/>
              <a:buChar char="●"/>
            </a:pPr>
            <a:r>
              <a:rPr lang="en-GB"/>
              <a:t>A self-starting darrieus-type windmill (M.N.Nahas)</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30" name="Shape 230"/>
        <p:cNvGrpSpPr/>
        <p:nvPr/>
      </p:nvGrpSpPr>
      <p:grpSpPr>
        <a:xfrm>
          <a:off x="0" y="0"/>
          <a:ext cx="0" cy="0"/>
          <a:chOff x="0" y="0"/>
          <a:chExt cx="0" cy="0"/>
        </a:xfrm>
      </p:grpSpPr>
      <p:sp>
        <p:nvSpPr>
          <p:cNvPr id="231" name="Google Shape;231;p14"/>
          <p:cNvSpPr txBox="1"/>
          <p:nvPr/>
        </p:nvSpPr>
        <p:spPr>
          <a:xfrm>
            <a:off x="1878750" y="944550"/>
            <a:ext cx="5386500" cy="62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GB" sz="4500" u="none" cap="none" strike="noStrike">
                <a:solidFill>
                  <a:srgbClr val="000000"/>
                </a:solidFill>
                <a:latin typeface="Times New Roman"/>
                <a:ea typeface="Times New Roman"/>
                <a:cs typeface="Times New Roman"/>
                <a:sym typeface="Times New Roman"/>
              </a:rPr>
              <a:t>THANK YOU!</a:t>
            </a:r>
            <a:endParaRPr b="0" i="0" sz="4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69" name="Shape 69"/>
        <p:cNvGrpSpPr/>
        <p:nvPr/>
      </p:nvGrpSpPr>
      <p:grpSpPr>
        <a:xfrm>
          <a:off x="0" y="0"/>
          <a:ext cx="0" cy="0"/>
          <a:chOff x="0" y="0"/>
          <a:chExt cx="0" cy="0"/>
        </a:xfrm>
      </p:grpSpPr>
      <p:sp>
        <p:nvSpPr>
          <p:cNvPr id="70" name="Google Shape;7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					</a:t>
            </a:r>
            <a:endParaRPr/>
          </a:p>
        </p:txBody>
      </p:sp>
      <p:sp>
        <p:nvSpPr>
          <p:cNvPr id="71" name="Google Shape;71;p2"/>
          <p:cNvSpPr txBox="1"/>
          <p:nvPr>
            <p:ph idx="1" type="body"/>
          </p:nvPr>
        </p:nvSpPr>
        <p:spPr>
          <a:xfrm>
            <a:off x="252275" y="10591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This project is inspired by wind turbines but this time we are using weight and fluid flow systems in the blades of turbine.</a:t>
            </a:r>
            <a:endParaRPr/>
          </a:p>
          <a:p>
            <a:pPr indent="-342900" lvl="0" marL="457200" rtl="0" algn="l">
              <a:lnSpc>
                <a:spcPct val="115000"/>
              </a:lnSpc>
              <a:spcBef>
                <a:spcPts val="0"/>
              </a:spcBef>
              <a:spcAft>
                <a:spcPts val="0"/>
              </a:spcAft>
              <a:buSzPts val="1800"/>
              <a:buChar char="●"/>
            </a:pPr>
            <a:r>
              <a:rPr lang="en-GB"/>
              <a:t>The weight of fluid in the blades will help to produce required torque which will help the blades to rotate.</a:t>
            </a:r>
            <a:endParaRPr/>
          </a:p>
          <a:p>
            <a:pPr indent="-342900" lvl="0" marL="457200" rtl="0" algn="l">
              <a:lnSpc>
                <a:spcPct val="115000"/>
              </a:lnSpc>
              <a:spcBef>
                <a:spcPts val="0"/>
              </a:spcBef>
              <a:spcAft>
                <a:spcPts val="0"/>
              </a:spcAft>
              <a:buSzPts val="1800"/>
              <a:buChar char="●"/>
            </a:pPr>
            <a:r>
              <a:rPr lang="en-GB"/>
              <a:t>This turbine doesn’t need any external force like air flow to rotate the rotor.</a:t>
            </a:r>
            <a:endParaRPr/>
          </a:p>
          <a:p>
            <a:pPr indent="-342900" lvl="0" marL="457200" rtl="0" algn="l">
              <a:lnSpc>
                <a:spcPct val="115000"/>
              </a:lnSpc>
              <a:spcBef>
                <a:spcPts val="0"/>
              </a:spcBef>
              <a:spcAft>
                <a:spcPts val="0"/>
              </a:spcAft>
              <a:buSzPts val="1800"/>
              <a:buChar char="●"/>
            </a:pPr>
            <a:r>
              <a:rPr lang="en-GB"/>
              <a:t>The planetary gearbox will increase the speed of generator shaft.</a:t>
            </a:r>
            <a:endParaRPr/>
          </a:p>
          <a:p>
            <a:pPr indent="-342900" lvl="0" marL="457200" rtl="0" algn="l">
              <a:lnSpc>
                <a:spcPct val="115000"/>
              </a:lnSpc>
              <a:spcBef>
                <a:spcPts val="0"/>
              </a:spcBef>
              <a:spcAft>
                <a:spcPts val="0"/>
              </a:spcAft>
              <a:buSzPts val="1800"/>
              <a:buChar char="●"/>
            </a:pPr>
            <a:r>
              <a:rPr lang="en-GB"/>
              <a:t>Induction generators are used to generate electricity.</a:t>
            </a:r>
            <a:endParaRPr/>
          </a:p>
          <a:p>
            <a:pPr indent="-342900" lvl="0" marL="457200" rtl="0" algn="l">
              <a:lnSpc>
                <a:spcPct val="115000"/>
              </a:lnSpc>
              <a:spcBef>
                <a:spcPts val="0"/>
              </a:spcBef>
              <a:spcAft>
                <a:spcPts val="0"/>
              </a:spcAft>
              <a:buSzPts val="1800"/>
              <a:buChar char="●"/>
            </a:pPr>
            <a:r>
              <a:rPr lang="en-GB"/>
              <a:t>These blades rotate at a constant speed.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75" name="Shape 75"/>
        <p:cNvGrpSpPr/>
        <p:nvPr/>
      </p:nvGrpSpPr>
      <p:grpSpPr>
        <a:xfrm>
          <a:off x="0" y="0"/>
          <a:ext cx="0" cy="0"/>
          <a:chOff x="0" y="0"/>
          <a:chExt cx="0" cy="0"/>
        </a:xfrm>
      </p:grpSpPr>
      <p:sp>
        <p:nvSpPr>
          <p:cNvPr id="76" name="Google Shape;76;gc0713c4f02_0_0"/>
          <p:cNvSpPr txBox="1"/>
          <p:nvPr/>
        </p:nvSpPr>
        <p:spPr>
          <a:xfrm>
            <a:off x="523700" y="495650"/>
            <a:ext cx="7846200" cy="467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GB" sz="2000" u="sng" cap="none" strike="noStrike">
                <a:solidFill>
                  <a:schemeClr val="dk1"/>
                </a:solidFill>
                <a:latin typeface="Times New Roman"/>
                <a:ea typeface="Times New Roman"/>
                <a:cs typeface="Times New Roman"/>
                <a:sym typeface="Times New Roman"/>
              </a:rPr>
              <a:t>LITERATURE REVIEW </a:t>
            </a:r>
            <a:r>
              <a:rPr b="1" i="0" lang="en-GB" sz="1200" u="none" cap="none" strike="noStrike">
                <a:solidFill>
                  <a:schemeClr val="dk1"/>
                </a:solidFill>
                <a:latin typeface="Times New Roman"/>
                <a:ea typeface="Times New Roman"/>
                <a:cs typeface="Times New Roman"/>
                <a:sym typeface="Times New Roman"/>
              </a:rPr>
              <a:t>:</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chemeClr val="dk1"/>
                </a:solidFill>
                <a:latin typeface="Times New Roman"/>
                <a:ea typeface="Times New Roman"/>
                <a:cs typeface="Times New Roman"/>
                <a:sym typeface="Times New Roman"/>
              </a:rPr>
              <a:t>After going through several research papers , we got inspired for our project which is based on the idea of improving the efficiency of the windmill. Some of those research papers which were of particular interest are reviewed below:</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2400"/>
              </a:spcBef>
              <a:spcAft>
                <a:spcPts val="0"/>
              </a:spcAft>
              <a:buClr>
                <a:schemeClr val="dk1"/>
              </a:buClr>
              <a:buSzPts val="1100"/>
              <a:buFont typeface="Arial"/>
              <a:buNone/>
            </a:pPr>
            <a:r>
              <a:rPr b="1" i="0" lang="en-GB" sz="1200" u="none" cap="none" strike="noStrike">
                <a:solidFill>
                  <a:srgbClr val="505050"/>
                </a:solidFill>
                <a:latin typeface="Times New Roman"/>
                <a:ea typeface="Times New Roman"/>
                <a:cs typeface="Times New Roman"/>
                <a:sym typeface="Times New Roman"/>
              </a:rPr>
              <a:t>A self-starting darrieus-type windmill (</a:t>
            </a:r>
            <a:r>
              <a:rPr b="0" i="0" lang="en-GB" sz="1200" u="none" cap="none" strike="noStrike">
                <a:solidFill>
                  <a:srgbClr val="505050"/>
                </a:solidFill>
                <a:latin typeface="Times New Roman"/>
                <a:ea typeface="Times New Roman"/>
                <a:cs typeface="Times New Roman"/>
                <a:sym typeface="Times New Roman"/>
              </a:rPr>
              <a:t>M.N.Nahas</a:t>
            </a:r>
            <a:r>
              <a:rPr b="1" i="0" lang="en-GB" sz="1200" u="none" cap="none" strike="noStrike">
                <a:solidFill>
                  <a:srgbClr val="505050"/>
                </a:solidFill>
                <a:latin typeface="Times New Roman"/>
                <a:ea typeface="Times New Roman"/>
                <a:cs typeface="Times New Roman"/>
                <a:sym typeface="Times New Roman"/>
              </a:rPr>
              <a:t>)</a:t>
            </a:r>
            <a:endParaRPr b="1" i="0" sz="1200" u="none" cap="none" strike="noStrike">
              <a:solidFill>
                <a:srgbClr val="505050"/>
              </a:solidFill>
              <a:latin typeface="Times New Roman"/>
              <a:ea typeface="Times New Roman"/>
              <a:cs typeface="Times New Roman"/>
              <a:sym typeface="Times New Roman"/>
            </a:endParaRPr>
          </a:p>
          <a:p>
            <a:pPr indent="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rgbClr val="2E2E2E"/>
                </a:solidFill>
                <a:latin typeface="Times New Roman"/>
                <a:ea typeface="Times New Roman"/>
                <a:cs typeface="Times New Roman"/>
                <a:sym typeface="Times New Roman"/>
              </a:rPr>
              <a:t>A new design concept is proposed for a Darrieus-type windmill in which the straight blades of the rotor are pitched at low values of the tip-speed ratio to make the angle of attack small in order to avoid stall. The new design makes the windmill self-starting, which allows generation of torque and power at low rotational speed. This change eliminates the need for external means of starting and results in an obvious cost advantage. The expected performance of the windmill is analysed in detail and the torque produced and the power coefficient of the new design are compared with those of a conventional Darrieus machine. The effect of geometry on performance has been analysed.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80" name="Shape 80"/>
        <p:cNvGrpSpPr/>
        <p:nvPr/>
      </p:nvGrpSpPr>
      <p:grpSpPr>
        <a:xfrm>
          <a:off x="0" y="0"/>
          <a:ext cx="0" cy="0"/>
          <a:chOff x="0" y="0"/>
          <a:chExt cx="0" cy="0"/>
        </a:xfrm>
      </p:grpSpPr>
      <p:sp>
        <p:nvSpPr>
          <p:cNvPr id="81" name="Google Shape;81;gc0713c4f02_0_6"/>
          <p:cNvSpPr txBox="1"/>
          <p:nvPr/>
        </p:nvSpPr>
        <p:spPr>
          <a:xfrm>
            <a:off x="330875" y="350925"/>
            <a:ext cx="8482200" cy="432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GB" sz="1200" u="none" cap="none" strike="noStrike">
                <a:solidFill>
                  <a:srgbClr val="505050"/>
                </a:solidFill>
                <a:latin typeface="Times New Roman"/>
                <a:ea typeface="Times New Roman"/>
                <a:cs typeface="Times New Roman"/>
                <a:sym typeface="Times New Roman"/>
              </a:rPr>
              <a:t>Study on a piezo-windmill for energy harvesting (</a:t>
            </a:r>
            <a:r>
              <a:rPr b="0" i="0" lang="en-GB" sz="1200" u="none" cap="none" strike="noStrike">
                <a:solidFill>
                  <a:srgbClr val="505050"/>
                </a:solidFill>
                <a:latin typeface="Times New Roman"/>
                <a:ea typeface="Times New Roman"/>
                <a:cs typeface="Times New Roman"/>
                <a:sym typeface="Times New Roman"/>
              </a:rPr>
              <a:t>Junwu Kan</a:t>
            </a:r>
            <a:r>
              <a:rPr b="1" i="0" lang="en-GB" sz="1200" u="none" cap="none" strike="noStrike">
                <a:solidFill>
                  <a:srgbClr val="505050"/>
                </a:solidFill>
                <a:latin typeface="Times New Roman"/>
                <a:ea typeface="Times New Roman"/>
                <a:cs typeface="Times New Roman"/>
                <a:sym typeface="Times New Roman"/>
              </a:rPr>
              <a:t>)</a:t>
            </a:r>
            <a:endParaRPr b="1" i="0" sz="1200" u="none" cap="none" strike="noStrike">
              <a:solidFill>
                <a:srgbClr val="505050"/>
              </a:solidFill>
              <a:latin typeface="Times New Roman"/>
              <a:ea typeface="Times New Roman"/>
              <a:cs typeface="Times New Roman"/>
              <a:sym typeface="Times New Roman"/>
            </a:endParaRPr>
          </a:p>
          <a:p>
            <a:pPr indent="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chemeClr val="dk1"/>
                </a:solidFill>
                <a:latin typeface="Times New Roman"/>
                <a:ea typeface="Times New Roman"/>
                <a:cs typeface="Times New Roman"/>
                <a:sym typeface="Times New Roman"/>
              </a:rPr>
              <a:t>A piezo-windmill excited by rotating magnets is presented to harvest wind energy.</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chemeClr val="dk1"/>
                </a:solidFill>
                <a:latin typeface="Times New Roman"/>
                <a:ea typeface="Times New Roman"/>
                <a:cs typeface="Times New Roman"/>
                <a:sym typeface="Times New Roman"/>
              </a:rPr>
              <a:t>Excitation force exerting on piezo-windmill is general periodic instead of harmonic.</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chemeClr val="dk1"/>
                </a:solidFill>
                <a:latin typeface="Times New Roman"/>
                <a:ea typeface="Times New Roman"/>
                <a:cs typeface="Times New Roman"/>
                <a:sym typeface="Times New Roman"/>
              </a:rPr>
              <a:t>Analytical model of evaluating piezo-windmill under general periodic force is built.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chemeClr val="dk1"/>
                </a:solidFill>
                <a:latin typeface="Times New Roman"/>
                <a:ea typeface="Times New Roman"/>
                <a:cs typeface="Times New Roman"/>
                <a:sym typeface="Times New Roman"/>
              </a:rPr>
              <a:t>There are multiple optimal wind-speed ranges for the amplitude ratio to achieve peak.The influence of the number of exciting magnets on the piezo-windmill is obtained.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rgbClr val="505050"/>
                </a:solidFill>
                <a:latin typeface="Times New Roman"/>
                <a:ea typeface="Times New Roman"/>
                <a:cs typeface="Times New Roman"/>
                <a:sym typeface="Times New Roman"/>
              </a:rPr>
              <a:t>Multiscale Analysis of Wind Velocity, Power Output and Rotation of a Windmill(</a:t>
            </a:r>
            <a:r>
              <a:rPr b="0" i="0" lang="en-GB" sz="1200" u="none" cap="none" strike="noStrike">
                <a:solidFill>
                  <a:srgbClr val="505050"/>
                </a:solidFill>
                <a:latin typeface="Times New Roman"/>
                <a:ea typeface="Times New Roman"/>
                <a:cs typeface="Times New Roman"/>
                <a:sym typeface="Times New Roman"/>
              </a:rPr>
              <a:t>Olmo Du</a:t>
            </a:r>
            <a:r>
              <a:rPr b="0" i="0" lang="en-GB" sz="1200" u="none" cap="none" strike="noStrike">
                <a:solidFill>
                  <a:srgbClr val="0C7DBB"/>
                </a:solidFill>
                <a:latin typeface="Times New Roman"/>
                <a:ea typeface="Times New Roman"/>
                <a:cs typeface="Times New Roman"/>
                <a:sym typeface="Times New Roman"/>
              </a:rPr>
              <a:t>ran)</a:t>
            </a:r>
            <a:endParaRPr b="0" i="0" sz="1200" u="none" cap="none" strike="noStrike">
              <a:solidFill>
                <a:srgbClr val="0C7DBB"/>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GB" sz="1350" u="none" cap="none" strike="noStrike">
                <a:solidFill>
                  <a:srgbClr val="2E2E2E"/>
                </a:solidFill>
                <a:latin typeface="Times New Roman"/>
                <a:ea typeface="Times New Roman"/>
                <a:cs typeface="Times New Roman"/>
                <a:sym typeface="Times New Roman"/>
              </a:rPr>
              <a:t>There is growing efforts for the development of wind energy. Yet, as for other renewable resources, a basic characteristic of wind energy is to deliver intermittent power. In this paper, they considered this topic by analyzing data provided by the wind industry. They discussed first the spectral properties of the data and the corresponding power curve. They estimated the scaling behavior in the inertial scale of wind input and the power output. They also studied the rotor revolution scaling fluctuations.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85" name="Shape 85"/>
        <p:cNvGrpSpPr/>
        <p:nvPr/>
      </p:nvGrpSpPr>
      <p:grpSpPr>
        <a:xfrm>
          <a:off x="0" y="0"/>
          <a:ext cx="0" cy="0"/>
          <a:chOff x="0" y="0"/>
          <a:chExt cx="0" cy="0"/>
        </a:xfrm>
      </p:grpSpPr>
      <p:sp>
        <p:nvSpPr>
          <p:cNvPr id="86" name="Google Shape;86;gc0713c4f02_0_12"/>
          <p:cNvSpPr txBox="1"/>
          <p:nvPr/>
        </p:nvSpPr>
        <p:spPr>
          <a:xfrm>
            <a:off x="250650" y="360950"/>
            <a:ext cx="8703000" cy="212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chemeClr val="dk1"/>
              </a:buClr>
              <a:buSzPts val="1100"/>
              <a:buFont typeface="Arial"/>
              <a:buNone/>
            </a:pPr>
            <a:r>
              <a:rPr b="1" i="0" lang="en-GB" sz="1200" u="none" cap="none" strike="noStrike">
                <a:solidFill>
                  <a:srgbClr val="505050"/>
                </a:solidFill>
                <a:latin typeface="Times New Roman"/>
                <a:ea typeface="Times New Roman"/>
                <a:cs typeface="Times New Roman"/>
                <a:sym typeface="Times New Roman"/>
              </a:rPr>
              <a:t>Design of wind turbine blade material for higher efficiency </a:t>
            </a:r>
            <a:r>
              <a:rPr b="0" i="0" lang="en-GB" sz="1200" u="none" cap="none" strike="noStrike">
                <a:solidFill>
                  <a:srgbClr val="2E2E2E"/>
                </a:solidFill>
                <a:latin typeface="Times New Roman"/>
                <a:ea typeface="Times New Roman"/>
                <a:cs typeface="Times New Roman"/>
                <a:sym typeface="Times New Roman"/>
              </a:rPr>
              <a:t>(K.P.M.T.V.Dathu)</a:t>
            </a:r>
            <a:endParaRPr b="0" i="0" sz="1200" u="none" cap="none" strike="noStrike">
              <a:solidFill>
                <a:srgbClr val="2E2E2E"/>
              </a:solidFill>
              <a:latin typeface="Times New Roman"/>
              <a:ea typeface="Times New Roman"/>
              <a:cs typeface="Times New Roman"/>
              <a:sym typeface="Times New Roman"/>
            </a:endParaRPr>
          </a:p>
          <a:p>
            <a:pPr indent="0" lvl="0" marL="0" marR="0" rtl="0" algn="l">
              <a:lnSpc>
                <a:spcPct val="115000"/>
              </a:lnSpc>
              <a:spcBef>
                <a:spcPts val="6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2E2E2E"/>
                </a:solidFill>
                <a:latin typeface="Times New Roman"/>
                <a:ea typeface="Times New Roman"/>
                <a:cs typeface="Times New Roman"/>
                <a:sym typeface="Times New Roman"/>
              </a:rPr>
              <a:t>Recently windmills are drastically increasing to generate electricity. Currently, windmill blade materials using for windmills are polyester, glass fiber, carbon fiber, the combination of fiber with other materials, reinforcing the epoxy material on the blade. </a:t>
            </a:r>
            <a:endParaRPr b="0" i="0" sz="1200" u="none" cap="none" strike="noStrike">
              <a:solidFill>
                <a:srgbClr val="2E2E2E"/>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2E2E2E"/>
                </a:solidFill>
                <a:latin typeface="Times New Roman"/>
                <a:ea typeface="Times New Roman"/>
                <a:cs typeface="Times New Roman"/>
                <a:sym typeface="Times New Roman"/>
              </a:rPr>
              <a:t>To get greater efficiency the weight of the blade should decrease, so replacing the blade material with lightweight materials and adding different materials like Nickel-Titanium (Ni-Ti), Copper-Aluminium-Nickel (Cu-Al-Ni), Copper-Zinc-Aluminium (Cu-Zn-Ai) to increase the efficiency of the wind turbine and to get higher strength. </a:t>
            </a:r>
            <a:endParaRPr b="0" i="0" sz="1200" u="none" cap="none" strike="noStrike">
              <a:solidFill>
                <a:srgbClr val="2E2E2E"/>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GB" sz="1200" u="none" cap="none" strike="noStrike">
                <a:solidFill>
                  <a:srgbClr val="2E2E2E"/>
                </a:solidFill>
                <a:latin typeface="Times New Roman"/>
                <a:ea typeface="Times New Roman"/>
                <a:cs typeface="Times New Roman"/>
                <a:sym typeface="Times New Roman"/>
              </a:rPr>
              <a:t>The example implementation of new material that is compared with conventional materials &amp; checking the efficiency. In this paper, the implementation of efficiency by mixing new materials is analyzed.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90" name="Shape 90"/>
        <p:cNvGrpSpPr/>
        <p:nvPr/>
      </p:nvGrpSpPr>
      <p:grpSpPr>
        <a:xfrm>
          <a:off x="0" y="0"/>
          <a:ext cx="0" cy="0"/>
          <a:chOff x="0" y="0"/>
          <a:chExt cx="0" cy="0"/>
        </a:xfrm>
      </p:grpSpPr>
      <p:sp>
        <p:nvSpPr>
          <p:cNvPr id="91" name="Google Shape;91;gb3eded9e20_1_0"/>
          <p:cNvSpPr txBox="1"/>
          <p:nvPr/>
        </p:nvSpPr>
        <p:spPr>
          <a:xfrm>
            <a:off x="523700" y="486300"/>
            <a:ext cx="4900500" cy="5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000000"/>
                </a:solidFill>
                <a:latin typeface="Times New Roman"/>
                <a:ea typeface="Times New Roman"/>
                <a:cs typeface="Times New Roman"/>
                <a:sym typeface="Times New Roman"/>
              </a:rPr>
              <a:t>PROBLEM IDENTIFICATION</a:t>
            </a:r>
            <a:endParaRPr b="1" i="0" sz="2100" u="none" cap="none" strike="noStrike">
              <a:solidFill>
                <a:srgbClr val="000000"/>
              </a:solidFill>
              <a:latin typeface="Times New Roman"/>
              <a:ea typeface="Times New Roman"/>
              <a:cs typeface="Times New Roman"/>
              <a:sym typeface="Times New Roman"/>
            </a:endParaRPr>
          </a:p>
        </p:txBody>
      </p:sp>
      <p:sp>
        <p:nvSpPr>
          <p:cNvPr id="92" name="Google Shape;92;gb3eded9e20_1_0"/>
          <p:cNvSpPr txBox="1"/>
          <p:nvPr/>
        </p:nvSpPr>
        <p:spPr>
          <a:xfrm>
            <a:off x="785550" y="1038050"/>
            <a:ext cx="5386500" cy="6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b3eded9e20_1_0"/>
          <p:cNvSpPr txBox="1"/>
          <p:nvPr/>
        </p:nvSpPr>
        <p:spPr>
          <a:xfrm>
            <a:off x="663975" y="1346650"/>
            <a:ext cx="6462000" cy="32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GB" sz="1500" u="none" cap="none" strike="noStrike">
                <a:solidFill>
                  <a:srgbClr val="2E2E2E"/>
                </a:solidFill>
                <a:latin typeface="Times New Roman"/>
                <a:ea typeface="Times New Roman"/>
                <a:cs typeface="Times New Roman"/>
                <a:sym typeface="Times New Roman"/>
              </a:rPr>
              <a:t>The problems with the current model of a wind</a:t>
            </a:r>
            <a:r>
              <a:rPr lang="en-GB" sz="1500">
                <a:solidFill>
                  <a:srgbClr val="2E2E2E"/>
                </a:solidFill>
                <a:latin typeface="Times New Roman"/>
                <a:ea typeface="Times New Roman"/>
                <a:cs typeface="Times New Roman"/>
                <a:sym typeface="Times New Roman"/>
              </a:rPr>
              <a:t> turbine</a:t>
            </a:r>
            <a:r>
              <a:rPr b="0" i="0" lang="en-GB" sz="1500" u="none" cap="none" strike="noStrike">
                <a:solidFill>
                  <a:srgbClr val="2E2E2E"/>
                </a:solidFill>
                <a:latin typeface="Times New Roman"/>
                <a:ea typeface="Times New Roman"/>
                <a:cs typeface="Times New Roman"/>
                <a:sym typeface="Times New Roman"/>
              </a:rPr>
              <a:t> are :</a:t>
            </a:r>
            <a:endParaRPr b="0" i="0" sz="1500" u="none" cap="none" strike="noStrike">
              <a:solidFill>
                <a:srgbClr val="2E2E2E"/>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2E2E2E"/>
              </a:solidFill>
              <a:latin typeface="Times New Roman"/>
              <a:ea typeface="Times New Roman"/>
              <a:cs typeface="Times New Roman"/>
              <a:sym typeface="Times New Roman"/>
            </a:endParaRPr>
          </a:p>
          <a:p>
            <a:pPr indent="-349250" lvl="0" marL="457200" marR="0" rtl="0" algn="l">
              <a:lnSpc>
                <a:spcPct val="140000"/>
              </a:lnSpc>
              <a:spcBef>
                <a:spcPts val="0"/>
              </a:spcBef>
              <a:spcAft>
                <a:spcPts val="0"/>
              </a:spcAft>
              <a:buClr>
                <a:schemeClr val="dk1"/>
              </a:buClr>
              <a:buSzPts val="1900"/>
              <a:buFont typeface="Arial"/>
              <a:buChar char="●"/>
            </a:pPr>
            <a:r>
              <a:rPr b="0" i="0" lang="en-GB" sz="1900" u="none" cap="none" strike="noStrike">
                <a:solidFill>
                  <a:schemeClr val="dk1"/>
                </a:solidFill>
                <a:latin typeface="Arial"/>
                <a:ea typeface="Arial"/>
                <a:cs typeface="Arial"/>
                <a:sym typeface="Arial"/>
              </a:rPr>
              <a:t>The wind is inconsistent.</a:t>
            </a:r>
            <a:endParaRPr b="0" i="0" sz="1900" u="none" cap="none" strike="noStrike">
              <a:solidFill>
                <a:schemeClr val="dk1"/>
              </a:solidFill>
              <a:latin typeface="Arial"/>
              <a:ea typeface="Arial"/>
              <a:cs typeface="Arial"/>
              <a:sym typeface="Arial"/>
            </a:endParaRPr>
          </a:p>
          <a:p>
            <a:pPr indent="-349250" lvl="0" marL="457200" marR="0" rtl="0" algn="l">
              <a:lnSpc>
                <a:spcPct val="140000"/>
              </a:lnSpc>
              <a:spcBef>
                <a:spcPts val="0"/>
              </a:spcBef>
              <a:spcAft>
                <a:spcPts val="0"/>
              </a:spcAft>
              <a:buClr>
                <a:schemeClr val="dk1"/>
              </a:buClr>
              <a:buSzPts val="1900"/>
              <a:buFont typeface="Arial"/>
              <a:buChar char="●"/>
            </a:pPr>
            <a:r>
              <a:rPr b="0" i="0" lang="en-GB" sz="1800" u="none" cap="none" strike="noStrike">
                <a:solidFill>
                  <a:schemeClr val="dk1"/>
                </a:solidFill>
                <a:latin typeface="Arial"/>
                <a:ea typeface="Arial"/>
                <a:cs typeface="Arial"/>
                <a:sym typeface="Arial"/>
              </a:rPr>
              <a:t>Installation can take up a significant portion of land.</a:t>
            </a:r>
            <a:endParaRPr b="0" i="0" sz="1800" u="none" cap="none" strike="noStrike">
              <a:solidFill>
                <a:schemeClr val="dk1"/>
              </a:solidFill>
              <a:latin typeface="Arial"/>
              <a:ea typeface="Arial"/>
              <a:cs typeface="Arial"/>
              <a:sym typeface="Arial"/>
            </a:endParaRPr>
          </a:p>
          <a:p>
            <a:pPr indent="-342900" lvl="0" marL="457200" marR="0" rtl="0" algn="l">
              <a:lnSpc>
                <a:spcPct val="14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Wind turbines are suited to a particular region only.</a:t>
            </a:r>
            <a:endParaRPr b="0" i="0" sz="1800" u="none" cap="none" strike="noStrike">
              <a:solidFill>
                <a:schemeClr val="dk1"/>
              </a:solidFill>
              <a:latin typeface="Arial"/>
              <a:ea typeface="Arial"/>
              <a:cs typeface="Arial"/>
              <a:sym typeface="Arial"/>
            </a:endParaRPr>
          </a:p>
          <a:p>
            <a:pPr indent="0" lvl="0" marL="457200" marR="0" rtl="0" algn="l">
              <a:lnSpc>
                <a:spcPct val="140000"/>
              </a:lnSpc>
              <a:spcBef>
                <a:spcPts val="150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5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97" name="Shape 97"/>
        <p:cNvGrpSpPr/>
        <p:nvPr/>
      </p:nvGrpSpPr>
      <p:grpSpPr>
        <a:xfrm>
          <a:off x="0" y="0"/>
          <a:ext cx="0" cy="0"/>
          <a:chOff x="0" y="0"/>
          <a:chExt cx="0" cy="0"/>
        </a:xfrm>
      </p:grpSpPr>
      <p:sp>
        <p:nvSpPr>
          <p:cNvPr id="98" name="Google Shape;9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PRINCIPLE</a:t>
            </a:r>
            <a:endParaRPr/>
          </a:p>
        </p:txBody>
      </p:sp>
      <p:sp>
        <p:nvSpPr>
          <p:cNvPr id="99" name="Google Shape;9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rPr lang="en-GB" sz="2500">
                <a:solidFill>
                  <a:srgbClr val="333333"/>
                </a:solidFill>
                <a:latin typeface="Times New Roman"/>
                <a:ea typeface="Times New Roman"/>
                <a:cs typeface="Times New Roman"/>
                <a:sym typeface="Times New Roman"/>
              </a:rPr>
              <a:t>The force exerted here is due to the weight of the fluid and the blade. When a blade initially on right side completes half of its motion then the torque exerted in that part or left is less than compared to the other half (which is the right one).The blade will  be designed in such a way that the fluid will flow inwards during its motion towards the left, this will create an imbalance of weight generating torque in the blades or turbine.</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03" name="Shape 103"/>
        <p:cNvGrpSpPr/>
        <p:nvPr/>
      </p:nvGrpSpPr>
      <p:grpSpPr>
        <a:xfrm>
          <a:off x="0" y="0"/>
          <a:ext cx="0" cy="0"/>
          <a:chOff x="0" y="0"/>
          <a:chExt cx="0" cy="0"/>
        </a:xfrm>
      </p:grpSpPr>
      <p:pic>
        <p:nvPicPr>
          <p:cNvPr id="104" name="Google Shape;104;p5"/>
          <p:cNvPicPr preferRelativeResize="0"/>
          <p:nvPr/>
        </p:nvPicPr>
        <p:blipFill rotWithShape="1">
          <a:blip r:embed="rId3">
            <a:alphaModFix/>
          </a:blip>
          <a:srcRect b="1602" l="0" r="16540" t="0"/>
          <a:stretch/>
        </p:blipFill>
        <p:spPr>
          <a:xfrm>
            <a:off x="137175" y="188700"/>
            <a:ext cx="4312976" cy="2388675"/>
          </a:xfrm>
          <a:prstGeom prst="rect">
            <a:avLst/>
          </a:prstGeom>
          <a:noFill/>
          <a:ln>
            <a:noFill/>
          </a:ln>
        </p:spPr>
      </p:pic>
      <p:pic>
        <p:nvPicPr>
          <p:cNvPr id="105" name="Google Shape;105;p5"/>
          <p:cNvPicPr preferRelativeResize="0"/>
          <p:nvPr/>
        </p:nvPicPr>
        <p:blipFill rotWithShape="1">
          <a:blip r:embed="rId4">
            <a:alphaModFix/>
          </a:blip>
          <a:srcRect b="0" l="0" r="0" t="1603"/>
          <a:stretch/>
        </p:blipFill>
        <p:spPr>
          <a:xfrm>
            <a:off x="4617775" y="188700"/>
            <a:ext cx="4425024" cy="2388674"/>
          </a:xfrm>
          <a:prstGeom prst="rect">
            <a:avLst/>
          </a:prstGeom>
          <a:noFill/>
          <a:ln>
            <a:noFill/>
          </a:ln>
        </p:spPr>
      </p:pic>
      <p:pic>
        <p:nvPicPr>
          <p:cNvPr id="106" name="Google Shape;106;p5"/>
          <p:cNvPicPr preferRelativeResize="0"/>
          <p:nvPr/>
        </p:nvPicPr>
        <p:blipFill rotWithShape="1">
          <a:blip r:embed="rId5">
            <a:alphaModFix/>
          </a:blip>
          <a:srcRect b="0" l="0" r="0" t="0"/>
          <a:stretch/>
        </p:blipFill>
        <p:spPr>
          <a:xfrm>
            <a:off x="152400" y="2729775"/>
            <a:ext cx="4312978" cy="2261326"/>
          </a:xfrm>
          <a:prstGeom prst="rect">
            <a:avLst/>
          </a:prstGeom>
          <a:noFill/>
          <a:ln>
            <a:noFill/>
          </a:ln>
        </p:spPr>
      </p:pic>
      <p:pic>
        <p:nvPicPr>
          <p:cNvPr id="107" name="Google Shape;107;p5"/>
          <p:cNvPicPr preferRelativeResize="0"/>
          <p:nvPr/>
        </p:nvPicPr>
        <p:blipFill rotWithShape="1">
          <a:blip r:embed="rId6">
            <a:alphaModFix/>
          </a:blip>
          <a:srcRect b="0" l="0" r="0" t="0"/>
          <a:stretch/>
        </p:blipFill>
        <p:spPr>
          <a:xfrm>
            <a:off x="4617778" y="2729774"/>
            <a:ext cx="4373822" cy="2216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